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60" r:id="rId2"/>
  </p:sldMasterIdLst>
  <p:sldIdLst>
    <p:sldId id="256" r:id="rId3"/>
    <p:sldId id="257" r:id="rId4"/>
    <p:sldId id="270" r:id="rId5"/>
    <p:sldId id="260" r:id="rId6"/>
    <p:sldId id="271" r:id="rId7"/>
    <p:sldId id="262" r:id="rId8"/>
    <p:sldId id="266" r:id="rId9"/>
    <p:sldId id="265" r:id="rId10"/>
    <p:sldId id="264" r:id="rId11"/>
    <p:sldId id="267" r:id="rId12"/>
    <p:sldId id="269" r:id="rId13"/>
    <p:sldId id="268" r:id="rId14"/>
  </p:sldIdLst>
  <p:sldSz cx="9144000" cy="6858000" type="screen4x3"/>
  <p:notesSz cx="7099300" cy="10234613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8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emf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02DF-788D-41CE-98BD-FB06E87FA389}" type="datetimeFigureOut">
              <a:rPr lang="en-NZ" smtClean="0"/>
              <a:pPr/>
              <a:t>18/09/2011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79769-5D75-476C-80A6-9C4F1B945193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02DF-788D-41CE-98BD-FB06E87FA389}" type="datetimeFigureOut">
              <a:rPr lang="en-NZ" smtClean="0"/>
              <a:pPr/>
              <a:t>18/09/2011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79769-5D75-476C-80A6-9C4F1B945193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02DF-788D-41CE-98BD-FB06E87FA389}" type="datetimeFigureOut">
              <a:rPr lang="en-NZ" smtClean="0"/>
              <a:pPr/>
              <a:t>18/09/2011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79769-5D75-476C-80A6-9C4F1B945193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9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97513" y="5319713"/>
            <a:ext cx="3646487" cy="161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CCE Logo Spot Hor.eps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29438" y="5857875"/>
            <a:ext cx="19018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1143000"/>
          </a:xfrm>
        </p:spPr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352800"/>
            <a:ext cx="7772400" cy="533400"/>
          </a:xfrm>
        </p:spPr>
        <p:txBody>
          <a:bodyPr/>
          <a:lstStyle>
            <a:lvl1pPr marL="0" indent="0">
              <a:buFontTx/>
              <a:buNone/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02DF-788D-41CE-98BD-FB06E87FA389}" type="datetimeFigureOut">
              <a:rPr lang="en-NZ" smtClean="0"/>
              <a:pPr/>
              <a:t>18/09/2011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79769-5D75-476C-80A6-9C4F1B945193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219200"/>
            <a:ext cx="19431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219200"/>
            <a:ext cx="5676900" cy="4572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9200"/>
            <a:ext cx="7772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2057400"/>
            <a:ext cx="38100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02DF-788D-41CE-98BD-FB06E87FA389}" type="datetimeFigureOut">
              <a:rPr lang="en-NZ" smtClean="0"/>
              <a:pPr/>
              <a:t>18/09/2011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79769-5D75-476C-80A6-9C4F1B945193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02DF-788D-41CE-98BD-FB06E87FA389}" type="datetimeFigureOut">
              <a:rPr lang="en-NZ" smtClean="0"/>
              <a:pPr/>
              <a:t>18/09/2011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79769-5D75-476C-80A6-9C4F1B945193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02DF-788D-41CE-98BD-FB06E87FA389}" type="datetimeFigureOut">
              <a:rPr lang="en-NZ" smtClean="0"/>
              <a:pPr/>
              <a:t>18/09/2011</a:t>
            </a:fld>
            <a:endParaRPr lang="en-N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79769-5D75-476C-80A6-9C4F1B945193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02DF-788D-41CE-98BD-FB06E87FA389}" type="datetimeFigureOut">
              <a:rPr lang="en-NZ" smtClean="0"/>
              <a:pPr/>
              <a:t>18/09/2011</a:t>
            </a:fld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79769-5D75-476C-80A6-9C4F1B945193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02DF-788D-41CE-98BD-FB06E87FA389}" type="datetimeFigureOut">
              <a:rPr lang="en-NZ" smtClean="0"/>
              <a:pPr/>
              <a:t>18/09/2011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79769-5D75-476C-80A6-9C4F1B945193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02DF-788D-41CE-98BD-FB06E87FA389}" type="datetimeFigureOut">
              <a:rPr lang="en-NZ" smtClean="0"/>
              <a:pPr/>
              <a:t>18/09/2011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79769-5D75-476C-80A6-9C4F1B945193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D02DF-788D-41CE-98BD-FB06E87FA389}" type="datetimeFigureOut">
              <a:rPr lang="en-NZ" smtClean="0"/>
              <a:pPr/>
              <a:t>18/09/2011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79769-5D75-476C-80A6-9C4F1B945193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D02DF-788D-41CE-98BD-FB06E87FA389}" type="datetimeFigureOut">
              <a:rPr lang="en-NZ" smtClean="0"/>
              <a:pPr/>
              <a:t>18/09/2011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79769-5D75-476C-80A6-9C4F1B945193}" type="slidenum">
              <a:rPr lang="en-NZ" smtClean="0"/>
              <a:pPr/>
              <a:t>‹#›</a:t>
            </a:fld>
            <a:endParaRPr lang="en-NZ" dirty="0"/>
          </a:p>
        </p:txBody>
      </p:sp>
      <p:pic>
        <p:nvPicPr>
          <p:cNvPr id="7" name="Picture 19" descr="6835_powerpoint_v2"/>
          <p:cNvPicPr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55113" cy="1124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2192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8" descr="PPT BACKGROUND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350" y="0"/>
            <a:ext cx="91313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pitchFamily="4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pitchFamily="4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pitchFamily="4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pitchFamily="4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pitchFamily="4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pitchFamily="4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pitchFamily="4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pitchFamily="4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1500174"/>
            <a:ext cx="6455736" cy="1470025"/>
          </a:xfrm>
        </p:spPr>
        <p:txBody>
          <a:bodyPr/>
          <a:lstStyle/>
          <a:p>
            <a:r>
              <a:rPr lang="en-NZ" dirty="0" smtClean="0"/>
              <a:t>A ‘horses for courses’ approach to university governance and regional engagement</a:t>
            </a:r>
            <a:br>
              <a:rPr lang="en-NZ" dirty="0" smtClean="0"/>
            </a:br>
            <a:r>
              <a:rPr lang="en-NZ" dirty="0" smtClean="0"/>
              <a:t> 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5918" y="4429132"/>
            <a:ext cx="6400800" cy="1198984"/>
          </a:xfrm>
        </p:spPr>
        <p:txBody>
          <a:bodyPr/>
          <a:lstStyle/>
          <a:p>
            <a:r>
              <a:rPr lang="en-NZ" dirty="0" smtClean="0"/>
              <a:t>Susan Geertshuis</a:t>
            </a:r>
          </a:p>
          <a:p>
            <a:r>
              <a:rPr lang="en-NZ" dirty="0" smtClean="0"/>
              <a:t>October 2010</a:t>
            </a:r>
            <a:endParaRPr lang="en-NZ" dirty="0"/>
          </a:p>
        </p:txBody>
      </p:sp>
      <p:pic>
        <p:nvPicPr>
          <p:cNvPr id="4" name="Picture 8" descr="http://www.tourism.org.nz/imgs/nz-map-regional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2890250"/>
            <a:ext cx="2143108" cy="2477969"/>
          </a:xfrm>
          <a:prstGeom prst="rect">
            <a:avLst/>
          </a:prstGeom>
          <a:noFill/>
        </p:spPr>
      </p:pic>
      <p:pic>
        <p:nvPicPr>
          <p:cNvPr id="5" name="Picture 2" descr="http://wasteawarebusiness.files.wordpress.com/2009/11/horses-for-courses.jpg?w=450&amp;h=58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92" y="-1"/>
            <a:ext cx="2143107" cy="27860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N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48" charset="0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 rot="5400000">
            <a:off x="2178827" y="4179099"/>
            <a:ext cx="4500594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>
            <a:off x="571472" y="4143380"/>
            <a:ext cx="7643866" cy="714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001056" cy="1071570"/>
          </a:xfrm>
        </p:spPr>
        <p:txBody>
          <a:bodyPr/>
          <a:lstStyle/>
          <a:p>
            <a:r>
              <a:rPr lang="en-NZ" dirty="0" smtClean="0">
                <a:solidFill>
                  <a:schemeClr val="tx1"/>
                </a:solidFill>
              </a:rPr>
              <a:t>Critic and Conscience</a:t>
            </a:r>
            <a:endParaRPr lang="en-NZ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71472" y="1857364"/>
            <a:ext cx="1571636" cy="50006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48" charset="0"/>
              </a:rPr>
              <a:t>Clan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NZ" sz="2400" dirty="0" smtClean="0">
              <a:latin typeface="Times" pitchFamily="4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48" charset="0"/>
              </a:rPr>
              <a:t>Collective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NZ" sz="2400" dirty="0" smtClean="0">
                <a:latin typeface="Times" pitchFamily="48" charset="0"/>
              </a:rPr>
              <a:t>Collegial</a:t>
            </a:r>
            <a:endParaRPr kumimoji="0" lang="en-N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4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786578" y="1857364"/>
            <a:ext cx="1714512" cy="4286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48" charset="0"/>
              </a:rPr>
              <a:t>Adhocracy</a:t>
            </a:r>
            <a:endParaRPr lang="en-NZ" sz="2400" dirty="0" smtClean="0">
              <a:latin typeface="Times" pitchFamily="4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N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4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NZ" sz="2400" dirty="0" smtClean="0">
                <a:latin typeface="Times" pitchFamily="48" charset="0"/>
              </a:rPr>
              <a:t>Independent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NZ" sz="2400" dirty="0" smtClean="0">
              <a:latin typeface="Times" pitchFamily="4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71472" y="4500570"/>
            <a:ext cx="1714512" cy="4286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48" charset="0"/>
              </a:rPr>
              <a:t>Hierarchy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NZ" sz="2400" dirty="0" smtClean="0">
              <a:latin typeface="Times" pitchFamily="4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48" charset="0"/>
              </a:rPr>
              <a:t>Controlled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7000892" y="4572008"/>
            <a:ext cx="1285884" cy="4286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48" charset="0"/>
              </a:rPr>
              <a:t>Market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NZ" sz="2400" dirty="0" smtClean="0">
              <a:latin typeface="Times" pitchFamily="4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48" charset="0"/>
              </a:rPr>
              <a:t>Invisible hand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5720" y="3786190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/>
              <a:t>Internal focus</a:t>
            </a:r>
            <a:endParaRPr lang="en-NZ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215074" y="3786190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/>
              <a:t>External focus</a:t>
            </a:r>
            <a:endParaRPr lang="en-NZ" b="1" dirty="0"/>
          </a:p>
        </p:txBody>
      </p:sp>
      <p:sp>
        <p:nvSpPr>
          <p:cNvPr id="17" name="TextBox 16"/>
          <p:cNvSpPr txBox="1"/>
          <p:nvPr/>
        </p:nvSpPr>
        <p:spPr>
          <a:xfrm rot="16200000">
            <a:off x="3613658" y="5530350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/>
              <a:t>Stable</a:t>
            </a:r>
            <a:endParaRPr lang="en-NZ" b="1" dirty="0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3542220" y="210132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/>
              <a:t>Flexible</a:t>
            </a:r>
            <a:endParaRPr lang="en-NZ" b="1" dirty="0"/>
          </a:p>
        </p:txBody>
      </p:sp>
      <p:cxnSp>
        <p:nvCxnSpPr>
          <p:cNvPr id="21" name="Straight Connector 20"/>
          <p:cNvCxnSpPr/>
          <p:nvPr/>
        </p:nvCxnSpPr>
        <p:spPr bwMode="auto">
          <a:xfrm rot="5400000" flipH="1" flipV="1">
            <a:off x="4321967" y="3607595"/>
            <a:ext cx="928694" cy="57150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 rot="10800000">
            <a:off x="2714612" y="2857496"/>
            <a:ext cx="2286016" cy="57150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16200000" flipH="1">
            <a:off x="2714612" y="2857496"/>
            <a:ext cx="1500198" cy="150019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4214810" y="4357694"/>
            <a:ext cx="35719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2050" name="Picture 2" descr="http://assets.nydailynews.com/img/2010/09/04/alg_nz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357166"/>
            <a:ext cx="3286116" cy="21884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214282" y="1071546"/>
          <a:ext cx="8715437" cy="549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4210"/>
                <a:gridCol w="1477193"/>
                <a:gridCol w="1743571"/>
                <a:gridCol w="1785950"/>
                <a:gridCol w="1714513"/>
              </a:tblGrid>
              <a:tr h="370840">
                <a:tc>
                  <a:txBody>
                    <a:bodyPr/>
                    <a:lstStyle/>
                    <a:p>
                      <a:r>
                        <a:rPr lang="en-NZ" dirty="0" smtClean="0"/>
                        <a:t>Engagement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Category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Benefits?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Leaders</a:t>
                      </a:r>
                      <a:r>
                        <a:rPr lang="en-NZ" baseline="0" dirty="0" smtClean="0"/>
                        <a:t> need to...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Regular academics</a:t>
                      </a:r>
                      <a:r>
                        <a:rPr lang="en-NZ" baseline="0" dirty="0" smtClean="0"/>
                        <a:t> need to...</a:t>
                      </a:r>
                      <a:endParaRPr lang="en-N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dirty="0" smtClean="0"/>
                        <a:t>Maori participation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Hierarchy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Control,</a:t>
                      </a:r>
                    </a:p>
                    <a:p>
                      <a:r>
                        <a:rPr lang="en-NZ" dirty="0" smtClean="0"/>
                        <a:t>Organised/</a:t>
                      </a:r>
                      <a:r>
                        <a:rPr lang="en-NZ" baseline="0" dirty="0" smtClean="0"/>
                        <a:t> manage risks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Know what they want and how to get there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Follow process/fit in/</a:t>
                      </a:r>
                      <a:endParaRPr lang="en-N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dirty="0" smtClean="0"/>
                        <a:t>Commercialisation and wealth creation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Adhocracy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Innovative/ opportunistic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Support/ let</a:t>
                      </a:r>
                      <a:r>
                        <a:rPr lang="en-NZ" baseline="0" dirty="0" smtClean="0"/>
                        <a:t> go/tolerate failures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Compete/ Create/Make</a:t>
                      </a:r>
                      <a:r>
                        <a:rPr lang="en-NZ" baseline="0" dirty="0" smtClean="0"/>
                        <a:t> decisions</a:t>
                      </a:r>
                      <a:endParaRPr lang="en-N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dirty="0" smtClean="0"/>
                        <a:t>Community Education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Market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Lean</a:t>
                      </a:r>
                      <a:r>
                        <a:rPr lang="en-NZ" baseline="0" dirty="0" smtClean="0"/>
                        <a:t> and keen/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Allow market to lead/ be business managers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Compete/ achieve</a:t>
                      </a:r>
                      <a:r>
                        <a:rPr lang="en-NZ" baseline="0" dirty="0" smtClean="0"/>
                        <a:t> targets</a:t>
                      </a:r>
                      <a:endParaRPr lang="en-N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dirty="0" smtClean="0"/>
                        <a:t>Critic and conscience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Professional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Creative/</a:t>
                      </a:r>
                      <a:r>
                        <a:rPr lang="en-NZ" baseline="0" dirty="0" smtClean="0"/>
                        <a:t> Innovative/</a:t>
                      </a:r>
                    </a:p>
                    <a:p>
                      <a:r>
                        <a:rPr lang="en-NZ" baseline="0" dirty="0" smtClean="0"/>
                        <a:t>organic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Trust/Support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Make decisions</a:t>
                      </a:r>
                      <a:endParaRPr lang="en-N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2714620"/>
            <a:ext cx="4071966" cy="685800"/>
          </a:xfrm>
        </p:spPr>
        <p:txBody>
          <a:bodyPr/>
          <a:lstStyle/>
          <a:p>
            <a:r>
              <a:rPr lang="en-NZ" dirty="0" smtClean="0"/>
              <a:t>Thank you</a:t>
            </a:r>
            <a:endParaRPr lang="en-NZ" dirty="0"/>
          </a:p>
        </p:txBody>
      </p:sp>
      <p:pic>
        <p:nvPicPr>
          <p:cNvPr id="1026" name="Picture 2" descr="http://wasteawarebusiness.files.wordpress.com/2009/11/horses-for-courses.jpg?w=450&amp;h=58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142984"/>
            <a:ext cx="4286250" cy="5572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9200"/>
            <a:ext cx="8101042" cy="1209668"/>
          </a:xfrm>
        </p:spPr>
        <p:txBody>
          <a:bodyPr/>
          <a:lstStyle/>
          <a:p>
            <a:r>
              <a:rPr lang="en-NZ" dirty="0" smtClean="0"/>
              <a:t>Tertiary Education Strategy (TES) and regional engagement</a:t>
            </a:r>
            <a:endParaRPr lang="en-NZ" dirty="0"/>
          </a:p>
        </p:txBody>
      </p:sp>
      <p:sp>
        <p:nvSpPr>
          <p:cNvPr id="3" name="TextBox 2"/>
          <p:cNvSpPr txBox="1"/>
          <p:nvPr/>
        </p:nvSpPr>
        <p:spPr>
          <a:xfrm>
            <a:off x="571472" y="2786058"/>
            <a:ext cx="799231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NZ" dirty="0" smtClean="0"/>
          </a:p>
          <a:p>
            <a:endParaRPr lang="en-NZ" sz="2400" dirty="0" smtClean="0"/>
          </a:p>
          <a:p>
            <a:r>
              <a:rPr lang="en-NZ" sz="2400" dirty="0"/>
              <a:t>	</a:t>
            </a:r>
            <a:r>
              <a:rPr lang="en-NZ" sz="2400" dirty="0" smtClean="0"/>
              <a:t>		</a:t>
            </a:r>
          </a:p>
          <a:p>
            <a:endParaRPr lang="en-NZ" dirty="0"/>
          </a:p>
          <a:p>
            <a:endParaRPr lang="en-NZ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85786" y="2500306"/>
          <a:ext cx="657229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20"/>
                <a:gridCol w="1785950"/>
                <a:gridCol w="1928826"/>
              </a:tblGrid>
              <a:tr h="370840"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>
                          <a:solidFill>
                            <a:schemeClr val="tx1"/>
                          </a:solidFill>
                        </a:rPr>
                        <a:t>Region(al)</a:t>
                      </a:r>
                      <a:endParaRPr lang="en-N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>
                          <a:solidFill>
                            <a:schemeClr val="tx1"/>
                          </a:solidFill>
                        </a:rPr>
                        <a:t>Engagement </a:t>
                      </a:r>
                      <a:endParaRPr lang="en-N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dirty="0" smtClean="0"/>
                        <a:t>TES 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1 ($)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1 (Maori)</a:t>
                      </a:r>
                      <a:endParaRPr lang="en-N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7158" y="3357562"/>
            <a:ext cx="771530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NZ" sz="2400" dirty="0" smtClean="0">
                <a:solidFill>
                  <a:schemeClr val="bg1"/>
                </a:solidFill>
              </a:rPr>
              <a:t>Research that is relevant to and taken up by firms </a:t>
            </a:r>
          </a:p>
          <a:p>
            <a:pPr>
              <a:buFont typeface="Arial" pitchFamily="34" charset="0"/>
              <a:buChar char="•"/>
            </a:pPr>
            <a:r>
              <a:rPr lang="en-NZ" sz="2400" dirty="0" smtClean="0">
                <a:solidFill>
                  <a:schemeClr val="bg1"/>
                </a:solidFill>
              </a:rPr>
              <a:t>Teaching what firms need </a:t>
            </a:r>
          </a:p>
          <a:p>
            <a:pPr>
              <a:buFont typeface="Arial" pitchFamily="34" charset="0"/>
              <a:buChar char="•"/>
            </a:pPr>
            <a:endParaRPr lang="en-NZ" sz="2400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endParaRPr lang="en-NZ" dirty="0" smtClean="0"/>
          </a:p>
          <a:p>
            <a:pPr>
              <a:buFont typeface="Arial" pitchFamily="34" charset="0"/>
              <a:buChar char="•"/>
            </a:pPr>
            <a:endParaRPr lang="en-NZ" dirty="0"/>
          </a:p>
        </p:txBody>
      </p:sp>
      <p:sp>
        <p:nvSpPr>
          <p:cNvPr id="8" name="Rectangle 7"/>
          <p:cNvSpPr/>
          <p:nvPr/>
        </p:nvSpPr>
        <p:spPr>
          <a:xfrm>
            <a:off x="428596" y="4714884"/>
            <a:ext cx="78581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NZ" sz="2400" dirty="0" smtClean="0">
                <a:solidFill>
                  <a:schemeClr val="bg1"/>
                </a:solidFill>
              </a:rPr>
              <a:t>Create and share new knowledge that contributes to New Zealand’s economic and social development and environmental management’.</a:t>
            </a:r>
            <a:endParaRPr lang="en-NZ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000108"/>
            <a:ext cx="8315356" cy="1209668"/>
          </a:xfrm>
        </p:spPr>
        <p:txBody>
          <a:bodyPr/>
          <a:lstStyle/>
          <a:p>
            <a:r>
              <a:rPr lang="en-NZ" dirty="0" smtClean="0"/>
              <a:t>Regional (“Community”) Engagement – what is it in Auckland University</a:t>
            </a:r>
            <a:endParaRPr lang="en-NZ" dirty="0"/>
          </a:p>
        </p:txBody>
      </p:sp>
      <p:sp>
        <p:nvSpPr>
          <p:cNvPr id="3" name="TextBox 2"/>
          <p:cNvSpPr txBox="1"/>
          <p:nvPr/>
        </p:nvSpPr>
        <p:spPr>
          <a:xfrm>
            <a:off x="571472" y="2786058"/>
            <a:ext cx="799231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NZ" dirty="0" smtClean="0"/>
          </a:p>
          <a:p>
            <a:endParaRPr lang="en-NZ" sz="2400" dirty="0" smtClean="0"/>
          </a:p>
          <a:p>
            <a:r>
              <a:rPr lang="en-NZ" sz="2400" dirty="0"/>
              <a:t>	</a:t>
            </a:r>
            <a:r>
              <a:rPr lang="en-NZ" sz="2400" dirty="0" smtClean="0"/>
              <a:t>		</a:t>
            </a:r>
          </a:p>
          <a:p>
            <a:endParaRPr lang="en-NZ" dirty="0"/>
          </a:p>
          <a:p>
            <a:endParaRPr lang="en-NZ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71472" y="2714620"/>
          <a:ext cx="7786743" cy="142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7393"/>
                <a:gridCol w="1811763"/>
                <a:gridCol w="1928826"/>
                <a:gridCol w="1428761"/>
              </a:tblGrid>
              <a:tr h="370840"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>
                          <a:solidFill>
                            <a:schemeClr val="tx1"/>
                          </a:solidFill>
                        </a:rPr>
                        <a:t>Community/Region(al)</a:t>
                      </a:r>
                      <a:endParaRPr lang="en-N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>
                          <a:solidFill>
                            <a:schemeClr val="tx1"/>
                          </a:solidFill>
                        </a:rPr>
                        <a:t>Engagement </a:t>
                      </a:r>
                      <a:endParaRPr lang="en-N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>
                          <a:solidFill>
                            <a:schemeClr val="tx1"/>
                          </a:solidFill>
                        </a:rPr>
                        <a:t>Firm</a:t>
                      </a:r>
                      <a:endParaRPr lang="en-N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NZ" dirty="0" smtClean="0"/>
                        <a:t>UofA Strategic</a:t>
                      </a:r>
                      <a:r>
                        <a:rPr lang="en-NZ" baseline="0" dirty="0" smtClean="0"/>
                        <a:t> plan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baseline="0" dirty="0" smtClean="0"/>
                        <a:t>13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10 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0</a:t>
                      </a:r>
                      <a:endParaRPr lang="en-NZ" dirty="0"/>
                    </a:p>
                  </a:txBody>
                  <a:tcPr/>
                </a:tc>
              </a:tr>
              <a:tr h="417840">
                <a:tc>
                  <a:txBody>
                    <a:bodyPr/>
                    <a:lstStyle/>
                    <a:p>
                      <a:r>
                        <a:rPr lang="en-NZ" dirty="0" smtClean="0"/>
                        <a:t>Uof</a:t>
                      </a:r>
                      <a:r>
                        <a:rPr lang="en-NZ" baseline="0" dirty="0" smtClean="0"/>
                        <a:t>A SMT roles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0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0</a:t>
                      </a:r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dirty="0" smtClean="0"/>
                        <a:t>0</a:t>
                      </a:r>
                      <a:endParaRPr lang="en-N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14282" y="5072074"/>
            <a:ext cx="8143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NZ" dirty="0" smtClean="0"/>
          </a:p>
          <a:p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1000108"/>
            <a:ext cx="8029604" cy="685800"/>
          </a:xfrm>
        </p:spPr>
        <p:txBody>
          <a:bodyPr/>
          <a:lstStyle/>
          <a:p>
            <a:r>
              <a:rPr lang="en-NZ" dirty="0" smtClean="0"/>
              <a:t>Community Engagement - Strategic objective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4071942"/>
            <a:ext cx="7572428" cy="1357322"/>
          </a:xfrm>
        </p:spPr>
        <p:txBody>
          <a:bodyPr/>
          <a:lstStyle/>
          <a:p>
            <a:pPr>
              <a:buNone/>
            </a:pPr>
            <a:r>
              <a:rPr lang="en-AU" sz="2000" dirty="0" smtClean="0"/>
              <a:t>Objective 11	Develop effective partnerships with the University’s local, national and international communities.</a:t>
            </a:r>
            <a:endParaRPr lang="en-NZ" sz="2000" dirty="0" smtClean="0"/>
          </a:p>
          <a:p>
            <a:pPr>
              <a:buNone/>
            </a:pPr>
            <a:r>
              <a:rPr lang="en-AU" sz="2000" dirty="0" smtClean="0"/>
              <a:t>Objective 12	Engage alumni and friends in mutually supportive and productive relationships. </a:t>
            </a:r>
            <a:endParaRPr lang="en-NZ" sz="2000" dirty="0" smtClean="0"/>
          </a:p>
          <a:p>
            <a:pPr>
              <a:buNone/>
            </a:pPr>
            <a:r>
              <a:rPr lang="en-AU" dirty="0" smtClean="0"/>
              <a:t/>
            </a:r>
            <a:br>
              <a:rPr lang="en-AU" dirty="0" smtClean="0"/>
            </a:br>
            <a:endParaRPr lang="en-NZ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00100" y="2071678"/>
            <a:ext cx="700092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N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Times New Roman" pitchFamily="18" charset="0"/>
                <a:cs typeface="Times New Roman" pitchFamily="18" charset="0"/>
              </a:rPr>
              <a:t>The University has a distinctive part to play in dissemination of research, encouragement of innovation and application of advanced thinking and learning that impact positively on our economy, society, culture and environment.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8670"/>
            <a:ext cx="8643966" cy="4357718"/>
          </a:xfrm>
        </p:spPr>
        <p:txBody>
          <a:bodyPr/>
          <a:lstStyle/>
          <a:p>
            <a:pPr>
              <a:buNone/>
            </a:pPr>
            <a:endParaRPr lang="en-NZ" dirty="0" smtClean="0"/>
          </a:p>
          <a:p>
            <a:r>
              <a:rPr lang="en-NZ" sz="3200" dirty="0" smtClean="0"/>
              <a:t>Government not funding or driving with engagement with any vigour – expect relevance to firms and dissemination</a:t>
            </a:r>
          </a:p>
          <a:p>
            <a:r>
              <a:rPr lang="en-NZ" sz="3200" dirty="0" smtClean="0"/>
              <a:t>University – no co-ordinated strategy or clear or comprehensive targets/ambitions (except for Maori and Pasifika participation)</a:t>
            </a:r>
          </a:p>
          <a:p>
            <a:endParaRPr lang="en-NZ" sz="3200" dirty="0" smtClean="0"/>
          </a:p>
          <a:p>
            <a:pPr>
              <a:buNone/>
            </a:pPr>
            <a:r>
              <a:rPr lang="en-NZ" sz="3200" dirty="0" smtClean="0"/>
              <a:t>...............AND YET WE DO ENGAGE!!!!</a:t>
            </a:r>
          </a:p>
          <a:p>
            <a:endParaRPr lang="en-NZ" dirty="0" smtClean="0"/>
          </a:p>
          <a:p>
            <a:endParaRPr lang="en-NZ" dirty="0" smtClean="0"/>
          </a:p>
          <a:p>
            <a:endParaRPr lang="en-NZ" dirty="0" smtClean="0"/>
          </a:p>
          <a:p>
            <a:endParaRPr lang="en-N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1472" y="785794"/>
            <a:ext cx="7772400" cy="685800"/>
          </a:xfrm>
        </p:spPr>
        <p:txBody>
          <a:bodyPr/>
          <a:lstStyle/>
          <a:p>
            <a:r>
              <a:rPr lang="en-NZ" dirty="0" smtClean="0"/>
              <a:t>So what?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NZ" sz="2400" dirty="0" smtClean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NZ" sz="2400" dirty="0" smtClean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NZ" sz="2400" dirty="0" smtClean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NZ" sz="2400" dirty="0" smtClean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NZ" sz="2400" dirty="0" smtClean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NZ" sz="2400" dirty="0" smtClean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NZ" sz="2400" dirty="0" smtClean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NZ" sz="2400" dirty="0" smtClean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NZ" sz="2400" dirty="0" smtClean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NZ" sz="2400" dirty="0" smtClean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NZ" sz="2400" dirty="0" smtClean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NZ" sz="2400" dirty="0" smtClean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NZ" sz="2400" dirty="0" smtClean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NZ" sz="2400" dirty="0" smtClean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NZ" sz="2400" dirty="0" smtClean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NZ" sz="2400" dirty="0" smtClean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NZ" sz="2400" dirty="0" smtClean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NZ" sz="2400" dirty="0" smtClean="0"/>
              <a:t>(CVF- Quinn and Cameron) </a:t>
            </a:r>
            <a:endParaRPr kumimoji="0" lang="en-N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48" charset="0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 rot="5400000">
            <a:off x="2178827" y="4179099"/>
            <a:ext cx="4500594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>
            <a:off x="571472" y="4143380"/>
            <a:ext cx="7643866" cy="714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8001056" cy="1071570"/>
          </a:xfrm>
        </p:spPr>
        <p:txBody>
          <a:bodyPr/>
          <a:lstStyle/>
          <a:p>
            <a:r>
              <a:rPr lang="en-NZ" dirty="0" smtClean="0">
                <a:solidFill>
                  <a:schemeClr val="tx1"/>
                </a:solidFill>
              </a:rPr>
              <a:t>Approaches to effective governance</a:t>
            </a:r>
            <a:br>
              <a:rPr lang="en-NZ" dirty="0" smtClean="0">
                <a:solidFill>
                  <a:schemeClr val="tx1"/>
                </a:solidFill>
              </a:rPr>
            </a:br>
            <a:endParaRPr lang="en-NZ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00034" y="1357298"/>
            <a:ext cx="2571768" cy="121444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NZ" sz="2400" b="1" dirty="0" smtClean="0">
                <a:solidFill>
                  <a:srgbClr val="FF0000"/>
                </a:solidFill>
                <a:latin typeface="Times" pitchFamily="48" charset="0"/>
              </a:rPr>
              <a:t>Clan based /Professional governance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N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4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48" charset="0"/>
              </a:rPr>
              <a:t>Collective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NZ" sz="2400" dirty="0" smtClean="0">
                <a:latin typeface="Times" pitchFamily="48" charset="0"/>
              </a:rPr>
              <a:t>Collegial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NZ" sz="2400" dirty="0" smtClean="0">
                <a:latin typeface="Times" pitchFamily="48" charset="0"/>
              </a:rPr>
              <a:t>Professional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286512" y="1357298"/>
            <a:ext cx="2500330" cy="121444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NZ" sz="2400" b="1" dirty="0" smtClean="0">
                <a:solidFill>
                  <a:srgbClr val="FF0000"/>
                </a:solidFill>
                <a:latin typeface="Times" pitchFamily="48" charset="0"/>
              </a:rPr>
              <a:t>Adhocracy/ Networked governance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N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4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NZ" sz="2400" dirty="0" smtClean="0">
                <a:latin typeface="Times" pitchFamily="48" charset="0"/>
              </a:rPr>
              <a:t>Independent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NZ" sz="2400" dirty="0" smtClean="0">
                <a:latin typeface="Times" pitchFamily="48" charset="0"/>
              </a:rPr>
              <a:t>Adhocracy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571472" y="4500570"/>
            <a:ext cx="2071702" cy="92869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" pitchFamily="48" charset="0"/>
              </a:rPr>
              <a:t>Hierarchical</a:t>
            </a:r>
            <a:r>
              <a:rPr kumimoji="0" lang="en-NZ" sz="24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" pitchFamily="48" charset="0"/>
              </a:rPr>
              <a:t> governance</a:t>
            </a:r>
            <a:endParaRPr kumimoji="0" lang="en-NZ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" pitchFamily="4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NZ" sz="2400" dirty="0" smtClean="0">
              <a:latin typeface="Times" pitchFamily="4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48" charset="0"/>
              </a:rPr>
              <a:t>Controlled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429388" y="4572008"/>
            <a:ext cx="1928826" cy="8572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" pitchFamily="48" charset="0"/>
              </a:rPr>
              <a:t>Market Governance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NZ" sz="2400" dirty="0" smtClean="0">
              <a:latin typeface="Times" pitchFamily="4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48" charset="0"/>
              </a:rPr>
              <a:t>Invisible hand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5720" y="3786190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/>
              <a:t>Internal focus</a:t>
            </a:r>
            <a:endParaRPr lang="en-NZ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215074" y="3786190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/>
              <a:t>External focus</a:t>
            </a:r>
            <a:endParaRPr lang="en-NZ" b="1" dirty="0"/>
          </a:p>
        </p:txBody>
      </p:sp>
      <p:sp>
        <p:nvSpPr>
          <p:cNvPr id="17" name="TextBox 16"/>
          <p:cNvSpPr txBox="1"/>
          <p:nvPr/>
        </p:nvSpPr>
        <p:spPr>
          <a:xfrm rot="16200000">
            <a:off x="3613658" y="5530350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/>
              <a:t>Stable</a:t>
            </a:r>
            <a:endParaRPr lang="en-NZ" b="1" dirty="0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3542220" y="210132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/>
              <a:t>Flexible</a:t>
            </a:r>
            <a:endParaRPr lang="en-N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N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48" charset="0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 rot="5400000">
            <a:off x="2178827" y="4179099"/>
            <a:ext cx="4500594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>
            <a:off x="571472" y="4143380"/>
            <a:ext cx="7643866" cy="714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8001056" cy="1071570"/>
          </a:xfrm>
        </p:spPr>
        <p:txBody>
          <a:bodyPr/>
          <a:lstStyle/>
          <a:p>
            <a:r>
              <a:rPr lang="en-NZ" dirty="0" smtClean="0">
                <a:solidFill>
                  <a:schemeClr val="tx1"/>
                </a:solidFill>
              </a:rPr>
              <a:t>Widening Maori Participation</a:t>
            </a:r>
            <a:endParaRPr lang="en-NZ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71472" y="1857364"/>
            <a:ext cx="1857388" cy="57150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48" charset="0"/>
              </a:rPr>
              <a:t>Professional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NZ" sz="2400" dirty="0" smtClean="0">
              <a:latin typeface="Times" pitchFamily="4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48" charset="0"/>
              </a:rPr>
              <a:t>Collective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NZ" sz="2400" dirty="0" smtClean="0">
                <a:latin typeface="Times" pitchFamily="48" charset="0"/>
              </a:rPr>
              <a:t>Collegial</a:t>
            </a:r>
            <a:endParaRPr kumimoji="0" lang="en-N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4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786578" y="1857364"/>
            <a:ext cx="1714512" cy="4286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48" charset="0"/>
              </a:rPr>
              <a:t>Adhocracy</a:t>
            </a:r>
            <a:endParaRPr lang="en-NZ" sz="2400" dirty="0" smtClean="0">
              <a:latin typeface="Times" pitchFamily="4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N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4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NZ" sz="2400" dirty="0" smtClean="0">
                <a:latin typeface="Times" pitchFamily="48" charset="0"/>
              </a:rPr>
              <a:t>Independent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571472" y="4500570"/>
            <a:ext cx="1714512" cy="4286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48" charset="0"/>
              </a:rPr>
              <a:t>Hierarchy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NZ" sz="2400" dirty="0" smtClean="0">
              <a:latin typeface="Times" pitchFamily="4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48" charset="0"/>
              </a:rPr>
              <a:t>Controlled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7000892" y="4572008"/>
            <a:ext cx="1285884" cy="4286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48" charset="0"/>
              </a:rPr>
              <a:t>Market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NZ" sz="2400" dirty="0" smtClean="0">
              <a:latin typeface="Times" pitchFamily="4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48" charset="0"/>
              </a:rPr>
              <a:t>Invisible hand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5720" y="3786190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/>
              <a:t>Internal focus</a:t>
            </a:r>
            <a:endParaRPr lang="en-NZ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215074" y="3786190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/>
              <a:t>External focus</a:t>
            </a:r>
            <a:endParaRPr lang="en-NZ" b="1" dirty="0"/>
          </a:p>
        </p:txBody>
      </p:sp>
      <p:sp>
        <p:nvSpPr>
          <p:cNvPr id="17" name="TextBox 16"/>
          <p:cNvSpPr txBox="1"/>
          <p:nvPr/>
        </p:nvSpPr>
        <p:spPr>
          <a:xfrm rot="16200000">
            <a:off x="3613658" y="5530350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/>
              <a:t>Stable</a:t>
            </a:r>
            <a:endParaRPr lang="en-NZ" b="1" dirty="0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3542220" y="210132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/>
              <a:t>Flexible</a:t>
            </a:r>
            <a:endParaRPr lang="en-NZ" b="1" dirty="0"/>
          </a:p>
        </p:txBody>
      </p:sp>
      <p:cxnSp>
        <p:nvCxnSpPr>
          <p:cNvPr id="21" name="Straight Connector 20"/>
          <p:cNvCxnSpPr/>
          <p:nvPr/>
        </p:nvCxnSpPr>
        <p:spPr bwMode="auto">
          <a:xfrm rot="5400000" flipH="1" flipV="1">
            <a:off x="4287042" y="4071942"/>
            <a:ext cx="570710" cy="79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 rot="10800000">
            <a:off x="3428992" y="3214686"/>
            <a:ext cx="1143008" cy="57150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5400000">
            <a:off x="1178695" y="3893347"/>
            <a:ext cx="2928958" cy="157163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 flipV="1">
            <a:off x="1857356" y="4357694"/>
            <a:ext cx="2714644" cy="17859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74" name="AutoShape 2" descr="Jim Peters"/>
          <p:cNvSpPr>
            <a:spLocks noChangeAspect="1" noChangeArrowheads="1"/>
          </p:cNvSpPr>
          <p:nvPr/>
        </p:nvSpPr>
        <p:spPr bwMode="auto">
          <a:xfrm>
            <a:off x="155575" y="-457200"/>
            <a:ext cx="762000" cy="952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 dirty="0"/>
          </a:p>
        </p:txBody>
      </p:sp>
      <p:pic>
        <p:nvPicPr>
          <p:cNvPr id="40" name="Picture 39" descr="jim peters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5272" y="357166"/>
            <a:ext cx="1104902" cy="1381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N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48" charset="0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 rot="5400000">
            <a:off x="2178827" y="4179099"/>
            <a:ext cx="4500594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>
            <a:off x="571472" y="4143380"/>
            <a:ext cx="7643866" cy="714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10"/>
          <p:cNvSpPr/>
          <p:nvPr/>
        </p:nvSpPr>
        <p:spPr bwMode="auto">
          <a:xfrm>
            <a:off x="571472" y="1857364"/>
            <a:ext cx="1571636" cy="50006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48" charset="0"/>
              </a:rPr>
              <a:t>Clan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NZ" sz="2400" dirty="0" smtClean="0">
              <a:latin typeface="Times" pitchFamily="4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48" charset="0"/>
              </a:rPr>
              <a:t>Collective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NZ" sz="2400" dirty="0" smtClean="0">
                <a:latin typeface="Times" pitchFamily="48" charset="0"/>
              </a:rPr>
              <a:t>Collegial</a:t>
            </a:r>
            <a:endParaRPr kumimoji="0" lang="en-N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4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786578" y="1857364"/>
            <a:ext cx="1714512" cy="4286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48" charset="0"/>
              </a:rPr>
              <a:t>Adhocracy</a:t>
            </a:r>
            <a:endParaRPr lang="en-NZ" sz="2400" dirty="0" smtClean="0">
              <a:latin typeface="Times" pitchFamily="4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N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4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NZ" sz="2400" dirty="0" smtClean="0">
                <a:latin typeface="Times" pitchFamily="48" charset="0"/>
              </a:rPr>
              <a:t>Independent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571472" y="4500570"/>
            <a:ext cx="1714512" cy="4286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48" charset="0"/>
              </a:rPr>
              <a:t>Hierarchy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NZ" sz="2400" dirty="0" smtClean="0">
              <a:latin typeface="Times" pitchFamily="4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48" charset="0"/>
              </a:rPr>
              <a:t>Controlled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7000892" y="4572008"/>
            <a:ext cx="1285884" cy="4286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48" charset="0"/>
              </a:rPr>
              <a:t>Market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NZ" sz="2400" dirty="0" smtClean="0">
              <a:latin typeface="Times" pitchFamily="4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48" charset="0"/>
              </a:rPr>
              <a:t>Invisible hand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5720" y="3786190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/>
              <a:t>Internal focus</a:t>
            </a:r>
            <a:endParaRPr lang="en-NZ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215074" y="3786190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/>
              <a:t>External focus</a:t>
            </a:r>
            <a:endParaRPr lang="en-NZ" b="1" dirty="0"/>
          </a:p>
        </p:txBody>
      </p:sp>
      <p:sp>
        <p:nvSpPr>
          <p:cNvPr id="17" name="TextBox 16"/>
          <p:cNvSpPr txBox="1"/>
          <p:nvPr/>
        </p:nvSpPr>
        <p:spPr>
          <a:xfrm rot="16200000">
            <a:off x="3613658" y="5530350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/>
              <a:t>Stable</a:t>
            </a:r>
            <a:endParaRPr lang="en-NZ" b="1" dirty="0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3542220" y="210132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/>
              <a:t>Flexible</a:t>
            </a:r>
            <a:endParaRPr lang="en-NZ" b="1" dirty="0"/>
          </a:p>
        </p:txBody>
      </p:sp>
      <p:cxnSp>
        <p:nvCxnSpPr>
          <p:cNvPr id="21" name="Straight Connector 20"/>
          <p:cNvCxnSpPr/>
          <p:nvPr/>
        </p:nvCxnSpPr>
        <p:spPr bwMode="auto">
          <a:xfrm rot="16200000" flipV="1">
            <a:off x="5143504" y="3786190"/>
            <a:ext cx="2643206" cy="714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 rot="10800000" flipV="1">
            <a:off x="3500430" y="2500306"/>
            <a:ext cx="2928958" cy="114300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16200000" flipH="1">
            <a:off x="3428992" y="3714752"/>
            <a:ext cx="785818" cy="6429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4143372" y="4429132"/>
            <a:ext cx="2357454" cy="7143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4098" name="Picture 2" descr="http://graemefielder.files.wordpress.com/2008/10/uniservice_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57166"/>
            <a:ext cx="2862271" cy="943060"/>
          </a:xfrm>
          <a:prstGeom prst="rect">
            <a:avLst/>
          </a:prstGeom>
          <a:noFill/>
        </p:spPr>
      </p:pic>
      <p:sp>
        <p:nvSpPr>
          <p:cNvPr id="32" name="TextBox 31"/>
          <p:cNvSpPr txBox="1"/>
          <p:nvPr/>
        </p:nvSpPr>
        <p:spPr>
          <a:xfrm>
            <a:off x="3786182" y="357166"/>
            <a:ext cx="50720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dirty="0" smtClean="0"/>
              <a:t>Auckland UniServices Limited is the largest research and development company of its kind in Australasia </a:t>
            </a:r>
            <a:endParaRPr lang="en-N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N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48" charset="0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 rot="5400000">
            <a:off x="2178827" y="4179099"/>
            <a:ext cx="4500594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>
            <a:off x="571472" y="4143380"/>
            <a:ext cx="7643866" cy="714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001056" cy="1071570"/>
          </a:xfrm>
        </p:spPr>
        <p:txBody>
          <a:bodyPr/>
          <a:lstStyle/>
          <a:p>
            <a:r>
              <a:rPr lang="en-NZ" dirty="0" smtClean="0">
                <a:solidFill>
                  <a:schemeClr val="tx1"/>
                </a:solidFill>
              </a:rPr>
              <a:t>Community Education</a:t>
            </a:r>
            <a:endParaRPr lang="en-NZ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71472" y="1857364"/>
            <a:ext cx="1571636" cy="50006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48" charset="0"/>
              </a:rPr>
              <a:t>Clan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NZ" sz="2400" dirty="0" smtClean="0">
              <a:latin typeface="Times" pitchFamily="4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48" charset="0"/>
              </a:rPr>
              <a:t>Collective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NZ" sz="2400" dirty="0" smtClean="0">
                <a:latin typeface="Times" pitchFamily="48" charset="0"/>
              </a:rPr>
              <a:t>Collegial</a:t>
            </a:r>
            <a:endParaRPr kumimoji="0" lang="en-N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4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786578" y="1857364"/>
            <a:ext cx="1714512" cy="4286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48" charset="0"/>
              </a:rPr>
              <a:t>Adhocracy</a:t>
            </a:r>
            <a:endParaRPr lang="en-NZ" sz="2400" dirty="0" smtClean="0">
              <a:latin typeface="Times" pitchFamily="4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N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pitchFamily="4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NZ" sz="2400" dirty="0" smtClean="0">
                <a:latin typeface="Times" pitchFamily="48" charset="0"/>
              </a:rPr>
              <a:t>Independent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571472" y="4500570"/>
            <a:ext cx="1714512" cy="4286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48" charset="0"/>
              </a:rPr>
              <a:t>Hierarchy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NZ" sz="2400" dirty="0" smtClean="0">
              <a:latin typeface="Times" pitchFamily="4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48" charset="0"/>
              </a:rPr>
              <a:t>Controlled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7000892" y="4572008"/>
            <a:ext cx="1285884" cy="4286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48" charset="0"/>
              </a:rPr>
              <a:t>Market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NZ" sz="2400" dirty="0" smtClean="0">
              <a:latin typeface="Times" pitchFamily="4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48" charset="0"/>
              </a:rPr>
              <a:t>Invisible hand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5720" y="3786190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/>
              <a:t>Internal focus</a:t>
            </a:r>
            <a:endParaRPr lang="en-NZ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215074" y="3786190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/>
              <a:t>External focus</a:t>
            </a:r>
            <a:endParaRPr lang="en-NZ" b="1" dirty="0"/>
          </a:p>
        </p:txBody>
      </p:sp>
      <p:sp>
        <p:nvSpPr>
          <p:cNvPr id="17" name="TextBox 16"/>
          <p:cNvSpPr txBox="1"/>
          <p:nvPr/>
        </p:nvSpPr>
        <p:spPr>
          <a:xfrm rot="16200000">
            <a:off x="3613658" y="5530350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/>
              <a:t>Stable</a:t>
            </a:r>
            <a:endParaRPr lang="en-NZ" b="1" dirty="0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3542220" y="210132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/>
              <a:t>Flexible</a:t>
            </a:r>
            <a:endParaRPr lang="en-NZ" b="1" dirty="0"/>
          </a:p>
        </p:txBody>
      </p:sp>
      <p:cxnSp>
        <p:nvCxnSpPr>
          <p:cNvPr id="21" name="Straight Connector 20"/>
          <p:cNvCxnSpPr/>
          <p:nvPr/>
        </p:nvCxnSpPr>
        <p:spPr bwMode="auto">
          <a:xfrm rot="16200000" flipV="1">
            <a:off x="4714876" y="4000504"/>
            <a:ext cx="2357454" cy="121444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 rot="10800000" flipV="1">
            <a:off x="3786182" y="3429000"/>
            <a:ext cx="1500198" cy="35719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5400000">
            <a:off x="2857488" y="4071942"/>
            <a:ext cx="1214446" cy="6429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3143240" y="5000636"/>
            <a:ext cx="3357586" cy="7858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13" name="AutoShape 17" descr="https://courses.cce.auckland.ac.nz/cart/images/courses/t-spec-motorway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 dirty="0"/>
          </a:p>
        </p:txBody>
      </p:sp>
      <p:sp>
        <p:nvSpPr>
          <p:cNvPr id="4115" name="AutoShape 19" descr="https://courses.cce.auckland.ac.nz/cart/images/courses/t-spec-motorway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 dirty="0"/>
          </a:p>
        </p:txBody>
      </p:sp>
      <p:sp>
        <p:nvSpPr>
          <p:cNvPr id="4117" name="AutoShape 21" descr="https://courses.cce.auckland.ac.nz/cart/images/courses/c-spec-motorway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 dirty="0"/>
          </a:p>
        </p:txBody>
      </p:sp>
      <p:sp>
        <p:nvSpPr>
          <p:cNvPr id="37" name="TextBox 36"/>
          <p:cNvSpPr txBox="1"/>
          <p:nvPr/>
        </p:nvSpPr>
        <p:spPr>
          <a:xfrm>
            <a:off x="5786446" y="285728"/>
            <a:ext cx="30718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/>
              <a:t>450 non credit courses and 10,000 enrolments each year. + events, conferences and contract training.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A ‘horses for courses’ approach to university governance and regional engagement&amp;#x0D;&amp;#x0A; 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Tertiary Education Strategy (TES) and regional engagement&amp;quot;&quot;/&gt;&lt;property id=&quot;20307&quot; value=&quot;257&quot;/&gt;&lt;/object&gt;&lt;object type=&quot;3&quot; unique_id=&quot;10006&quot;&gt;&lt;property id=&quot;20148&quot; value=&quot;5&quot;/&gt;&lt;property id=&quot;20300&quot; value=&quot;Slide 3 - &amp;quot;Regional (“Community”) Engagement – what is it in Auckland University&amp;quot;&quot;/&gt;&lt;property id=&quot;20307&quot; value=&quot;270&quot;/&gt;&lt;/object&gt;&lt;object type=&quot;3&quot; unique_id=&quot;10007&quot;&gt;&lt;property id=&quot;20148&quot; value=&quot;5&quot;/&gt;&lt;property id=&quot;20300&quot; value=&quot;Slide 4 - &amp;quot;Community Engagement - Strategic objective&amp;quot;&quot;/&gt;&lt;property id=&quot;20307&quot; value=&quot;260&quot;/&gt;&lt;/object&gt;&lt;object type=&quot;3&quot; unique_id=&quot;10008&quot;&gt;&lt;property id=&quot;20148&quot; value=&quot;5&quot;/&gt;&lt;property id=&quot;20300&quot; value=&quot;Slide 5 - &amp;quot;So what?&amp;quot;&quot;/&gt;&lt;property id=&quot;20307&quot; value=&quot;271&quot;/&gt;&lt;/object&gt;&lt;object type=&quot;3&quot; unique_id=&quot;10009&quot;&gt;&lt;property id=&quot;20148&quot; value=&quot;5&quot;/&gt;&lt;property id=&quot;20300&quot; value=&quot;Slide 6 - &amp;quot;Approaches to effective governance&amp;#x0D;&amp;#x0A;&amp;quot;&quot;/&gt;&lt;property id=&quot;20307&quot; value=&quot;262&quot;/&gt;&lt;/object&gt;&lt;object type=&quot;3&quot; unique_id=&quot;10010&quot;&gt;&lt;property id=&quot;20148&quot; value=&quot;5&quot;/&gt;&lt;property id=&quot;20300&quot; value=&quot;Slide 7 - &amp;quot;Widening Maori Participation&amp;quot;&quot;/&gt;&lt;property id=&quot;20307&quot; value=&quot;266&quot;/&gt;&lt;/object&gt;&lt;object type=&quot;3&quot; unique_id=&quot;10011&quot;&gt;&lt;property id=&quot;20148&quot; value=&quot;5&quot;/&gt;&lt;property id=&quot;20300&quot; value=&quot;Slide 8&quot;/&gt;&lt;property id=&quot;20307&quot; value=&quot;265&quot;/&gt;&lt;/object&gt;&lt;object type=&quot;3&quot; unique_id=&quot;10012&quot;&gt;&lt;property id=&quot;20148&quot; value=&quot;5&quot;/&gt;&lt;property id=&quot;20300&quot; value=&quot;Slide 9 - &amp;quot;Community Education&amp;quot;&quot;/&gt;&lt;property id=&quot;20307&quot; value=&quot;264&quot;/&gt;&lt;/object&gt;&lt;object type=&quot;3&quot; unique_id=&quot;10013&quot;&gt;&lt;property id=&quot;20148&quot; value=&quot;5&quot;/&gt;&lt;property id=&quot;20300&quot; value=&quot;Slide 10 - &amp;quot;Critic and Conscience&amp;quot;&quot;/&gt;&lt;property id=&quot;20307&quot; value=&quot;267&quot;/&gt;&lt;/object&gt;&lt;object type=&quot;3&quot; unique_id=&quot;10014&quot;&gt;&lt;property id=&quot;20148&quot; value=&quot;5&quot;/&gt;&lt;property id=&quot;20300&quot; value=&quot;Slide 11&quot;/&gt;&lt;property id=&quot;20307&quot; value=&quot;269&quot;/&gt;&lt;/object&gt;&lt;object type=&quot;3&quot; unique_id=&quot;10015&quot;&gt;&lt;property id=&quot;20148&quot; value=&quot;5&quot;/&gt;&lt;property id=&quot;20300&quot; value=&quot;Slide 12 - &amp;quot;Thank you&amp;quot;&quot;/&gt;&lt;property id=&quot;20307&quot; value=&quot;26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4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4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411</Words>
  <Application>Microsoft Office PowerPoint</Application>
  <PresentationFormat>On-screen Show (4:3)</PresentationFormat>
  <Paragraphs>183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Custom Design</vt:lpstr>
      <vt:lpstr>Blank Presentation</vt:lpstr>
      <vt:lpstr>A ‘horses for courses’ approach to university governance and regional engagement  </vt:lpstr>
      <vt:lpstr>Tertiary Education Strategy (TES) and regional engagement</vt:lpstr>
      <vt:lpstr>Regional (“Community”) Engagement – what is it in Auckland University</vt:lpstr>
      <vt:lpstr>Community Engagement - Strategic objective</vt:lpstr>
      <vt:lpstr>So what?</vt:lpstr>
      <vt:lpstr>Approaches to effective governance </vt:lpstr>
      <vt:lpstr>Widening Maori Participation</vt:lpstr>
      <vt:lpstr>PowerPoint Presentation</vt:lpstr>
      <vt:lpstr>Community Education</vt:lpstr>
      <vt:lpstr>Critic and Conscience</vt:lpstr>
      <vt:lpstr>PowerPoint Presentation</vt:lpstr>
      <vt:lpstr>Thank you</vt:lpstr>
    </vt:vector>
  </TitlesOfParts>
  <Company>The Faculty of Arts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with Attitude</dc:title>
  <dc:creator>sgee008</dc:creator>
  <cp:lastModifiedBy>Stephen Rubin</cp:lastModifiedBy>
  <cp:revision>73</cp:revision>
  <cp:lastPrinted>2011-09-18T02:44:03Z</cp:lastPrinted>
  <dcterms:created xsi:type="dcterms:W3CDTF">2010-06-24T23:45:34Z</dcterms:created>
  <dcterms:modified xsi:type="dcterms:W3CDTF">2011-09-18T02:44:22Z</dcterms:modified>
</cp:coreProperties>
</file>