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71" r:id="rId2"/>
    <p:sldId id="258" r:id="rId3"/>
    <p:sldId id="263" r:id="rId4"/>
    <p:sldId id="270" r:id="rId5"/>
    <p:sldId id="272" r:id="rId6"/>
    <p:sldId id="273" r:id="rId7"/>
    <p:sldId id="274" r:id="rId8"/>
    <p:sldId id="289" r:id="rId9"/>
    <p:sldId id="287" r:id="rId10"/>
    <p:sldId id="275" r:id="rId11"/>
    <p:sldId id="276" r:id="rId12"/>
    <p:sldId id="288" r:id="rId13"/>
    <p:sldId id="277" r:id="rId14"/>
    <p:sldId id="278" r:id="rId15"/>
    <p:sldId id="279" r:id="rId16"/>
    <p:sldId id="280" r:id="rId17"/>
    <p:sldId id="290" r:id="rId18"/>
    <p:sldId id="281" r:id="rId19"/>
    <p:sldId id="282" r:id="rId20"/>
    <p:sldId id="283" r:id="rId21"/>
    <p:sldId id="291" r:id="rId22"/>
    <p:sldId id="284" r:id="rId23"/>
    <p:sldId id="292" r:id="rId24"/>
    <p:sldId id="293" r:id="rId25"/>
    <p:sldId id="285" r:id="rId26"/>
    <p:sldId id="286" r:id="rId27"/>
  </p:sldIdLst>
  <p:sldSz cx="9144000" cy="6858000" type="screen4x3"/>
  <p:notesSz cx="7099300" cy="10234613"/>
  <p:custDataLst>
    <p:tags r:id="rId29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2F50"/>
    <a:srgbClr val="102640"/>
    <a:srgbClr val="18385E"/>
    <a:srgbClr val="FFFF66"/>
    <a:srgbClr val="1C3050"/>
    <a:srgbClr val="FFCC00"/>
    <a:srgbClr val="657D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08" autoAdjust="0"/>
    <p:restoredTop sz="94673" autoAdjust="0"/>
  </p:normalViewPr>
  <p:slideViewPr>
    <p:cSldViewPr snapToGrid="0">
      <p:cViewPr>
        <p:scale>
          <a:sx n="77" d="100"/>
          <a:sy n="77" d="100"/>
        </p:scale>
        <p:origin x="-888" y="-228"/>
      </p:cViewPr>
      <p:guideLst>
        <p:guide orient="horz" pos="720"/>
        <p:guide pos="95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image" Target="../media/image3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7566C03D-E63D-46EE-870A-FAEE46EC4D9A}" type="datetimeFigureOut">
              <a:rPr lang="en-US"/>
              <a:pPr>
                <a:defRPr/>
              </a:pPr>
              <a:t>9/18/2011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en-CA" noProof="0" smtClean="0"/>
              <a:t>Click to edit Master text styles</a:t>
            </a:r>
          </a:p>
          <a:p>
            <a:pPr lvl="1"/>
            <a:r>
              <a:rPr lang="en-CA" noProof="0" smtClean="0"/>
              <a:t>Second level</a:t>
            </a:r>
          </a:p>
          <a:p>
            <a:pPr lvl="2"/>
            <a:r>
              <a:rPr lang="en-CA" noProof="0" smtClean="0"/>
              <a:t>Third level</a:t>
            </a:r>
          </a:p>
          <a:p>
            <a:pPr lvl="3"/>
            <a:r>
              <a:rPr lang="en-CA" noProof="0" smtClean="0"/>
              <a:t>Fourth level</a:t>
            </a:r>
          </a:p>
          <a:p>
            <a:pPr lvl="4"/>
            <a:r>
              <a:rPr lang="en-CA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E3EECE5B-F51A-4CB3-936B-EC9F4C9884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97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BC Brand Image - Vancou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UBC_FrontPage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-17463"/>
            <a:ext cx="9174163" cy="689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8348380"/>
      </p:ext>
    </p:extLst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-copy-B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UBC_Footer_Wh-BW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-17463"/>
            <a:ext cx="9174163" cy="689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413006" y="1126068"/>
            <a:ext cx="7314109" cy="54307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7203F"/>
                </a:solidFill>
                <a:effectLst/>
                <a:uLnTx/>
                <a:uFillTx/>
                <a:latin typeface="Verdana" pitchFamily="34" charset="0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1413689" y="2613025"/>
            <a:ext cx="7308850" cy="2671763"/>
          </a:xfrm>
          <a:prstGeom prst="rect">
            <a:avLst/>
          </a:prstGeo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>
                <a:latin typeface="Verdana"/>
                <a:cs typeface="Verdana"/>
              </a:defRPr>
            </a:lvl1pPr>
            <a:lvl2pPr>
              <a:buNone/>
              <a:defRPr sz="1800">
                <a:latin typeface="Verdana"/>
                <a:cs typeface="Verdana"/>
              </a:defRPr>
            </a:lvl2pPr>
            <a:lvl3pPr>
              <a:buNone/>
              <a:defRPr sz="1800">
                <a:latin typeface="Verdana"/>
                <a:cs typeface="Verdana"/>
              </a:defRPr>
            </a:lvl3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1413689" y="1858963"/>
            <a:ext cx="7308850" cy="754062"/>
          </a:xfrm>
          <a:prstGeom prst="rect">
            <a:avLst/>
          </a:prstGeom>
        </p:spPr>
        <p:txBody>
          <a:bodyPr vert="horz"/>
          <a:lstStyle>
            <a:lvl1pPr>
              <a:buNone/>
              <a:defRPr sz="1800" b="1">
                <a:latin typeface="Verdana"/>
                <a:cs typeface="Verdana"/>
              </a:defRPr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3546842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7463" y="-17463"/>
            <a:ext cx="9248776" cy="6932613"/>
          </a:xfrm>
          <a:prstGeom prst="rect">
            <a:avLst/>
          </a:prstGeom>
          <a:solidFill>
            <a:srgbClr val="0720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8" descr="s2u_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2405063"/>
            <a:ext cx="6654800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2023515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- Title -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UBC_Footer_B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-17463"/>
            <a:ext cx="9174163" cy="689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404865" y="1126068"/>
            <a:ext cx="7314109" cy="54307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1404865" y="1986643"/>
            <a:ext cx="7309534" cy="625928"/>
          </a:xfrm>
          <a:prstGeom prst="rect">
            <a:avLst/>
          </a:prstGeom>
        </p:spPr>
        <p:txBody>
          <a:bodyPr vert="horz" wrap="none" anchor="t"/>
          <a:lstStyle>
            <a:lvl1pPr>
              <a:buNone/>
              <a:defRPr sz="1800" b="1">
                <a:solidFill>
                  <a:schemeClr val="bg1"/>
                </a:solidFill>
                <a:latin typeface="Verdana"/>
                <a:cs typeface="Verdana"/>
              </a:defRPr>
            </a:lvl1pPr>
            <a:lvl2pPr>
              <a:buNone/>
              <a:defRPr sz="1800" b="1">
                <a:solidFill>
                  <a:schemeClr val="bg1"/>
                </a:solidFill>
                <a:latin typeface="Verdana"/>
                <a:cs typeface="Verdana"/>
              </a:defRPr>
            </a:lvl2pPr>
            <a:lvl3pPr>
              <a:buNone/>
              <a:defRPr sz="1800" b="1">
                <a:solidFill>
                  <a:schemeClr val="bg1"/>
                </a:solidFill>
                <a:latin typeface="Verdana"/>
                <a:cs typeface="Verdana"/>
              </a:defRPr>
            </a:lvl3pPr>
            <a:lvl4pPr>
              <a:buNone/>
              <a:defRPr sz="1800" b="1">
                <a:solidFill>
                  <a:schemeClr val="bg1"/>
                </a:solidFill>
                <a:latin typeface="Verdana"/>
                <a:cs typeface="Verdana"/>
              </a:defRPr>
            </a:lvl4pPr>
            <a:lvl5pPr>
              <a:buNone/>
              <a:defRPr sz="1800" b="1">
                <a:solidFill>
                  <a:schemeClr val="bg1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23"/>
          <p:cNvSpPr>
            <a:spLocks noGrp="1"/>
          </p:cNvSpPr>
          <p:nvPr>
            <p:ph type="body" sz="quarter" idx="16"/>
          </p:nvPr>
        </p:nvSpPr>
        <p:spPr>
          <a:xfrm>
            <a:off x="1404865" y="2621188"/>
            <a:ext cx="7301596" cy="408669"/>
          </a:xfrm>
          <a:prstGeom prst="rect">
            <a:avLst/>
          </a:prstGeom>
        </p:spPr>
        <p:txBody>
          <a:bodyPr vert="horz" wrap="none"/>
          <a:lstStyle>
            <a:lvl1pPr>
              <a:spcAft>
                <a:spcPts val="3000"/>
              </a:spcAft>
              <a:buNone/>
              <a:defRPr sz="1800" baseline="0">
                <a:solidFill>
                  <a:schemeClr val="bg1"/>
                </a:solidFill>
                <a:latin typeface="Verdana"/>
                <a:cs typeface="Verdana"/>
              </a:defRPr>
            </a:lvl1pPr>
            <a:lvl2pPr algn="dist">
              <a:buNone/>
              <a:defRPr sz="1800">
                <a:latin typeface="Verdana"/>
                <a:cs typeface="Verdana"/>
              </a:defRPr>
            </a:lvl2pPr>
            <a:lvl3pPr algn="dist">
              <a:buNone/>
              <a:defRPr sz="1800">
                <a:latin typeface="Verdana"/>
                <a:cs typeface="Verdana"/>
              </a:defRPr>
            </a:lvl3pPr>
            <a:lvl4pPr algn="dist">
              <a:buNone/>
              <a:defRPr sz="1800">
                <a:latin typeface="Verdana"/>
                <a:cs typeface="Verdana"/>
              </a:defRPr>
            </a:lvl4pPr>
            <a:lvl5pPr algn="dist">
              <a:buNone/>
              <a:defRPr sz="1800">
                <a:latin typeface="Verdana"/>
                <a:cs typeface="Verdan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23"/>
          <p:cNvSpPr>
            <a:spLocks noGrp="1"/>
          </p:cNvSpPr>
          <p:nvPr>
            <p:ph type="body" sz="quarter" idx="17"/>
          </p:nvPr>
        </p:nvSpPr>
        <p:spPr>
          <a:xfrm>
            <a:off x="1404865" y="3046193"/>
            <a:ext cx="7301596" cy="410029"/>
          </a:xfrm>
          <a:prstGeom prst="rect">
            <a:avLst/>
          </a:prstGeom>
        </p:spPr>
        <p:txBody>
          <a:bodyPr vert="horz" wrap="none"/>
          <a:lstStyle>
            <a:lvl1pPr>
              <a:spcAft>
                <a:spcPts val="3000"/>
              </a:spcAft>
              <a:buNone/>
              <a:defRPr sz="1800" baseline="0">
                <a:solidFill>
                  <a:schemeClr val="bg1"/>
                </a:solidFill>
                <a:latin typeface="Verdana"/>
                <a:cs typeface="Verdana"/>
              </a:defRPr>
            </a:lvl1pPr>
            <a:lvl2pPr algn="dist">
              <a:buNone/>
              <a:defRPr sz="1800">
                <a:latin typeface="Verdana"/>
                <a:cs typeface="Verdana"/>
              </a:defRPr>
            </a:lvl2pPr>
            <a:lvl3pPr algn="dist">
              <a:buNone/>
              <a:defRPr sz="1800">
                <a:latin typeface="Verdana"/>
                <a:cs typeface="Verdana"/>
              </a:defRPr>
            </a:lvl3pPr>
            <a:lvl4pPr algn="dist">
              <a:buNone/>
              <a:defRPr sz="1800">
                <a:latin typeface="Verdana"/>
                <a:cs typeface="Verdana"/>
              </a:defRPr>
            </a:lvl4pPr>
            <a:lvl5pPr algn="dist">
              <a:buNone/>
              <a:defRPr sz="1800">
                <a:latin typeface="Verdana"/>
                <a:cs typeface="Verdan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23"/>
          <p:cNvSpPr>
            <a:spLocks noGrp="1"/>
          </p:cNvSpPr>
          <p:nvPr>
            <p:ph type="body" sz="quarter" idx="18"/>
          </p:nvPr>
        </p:nvSpPr>
        <p:spPr>
          <a:xfrm>
            <a:off x="1404865" y="3465286"/>
            <a:ext cx="7301596" cy="429029"/>
          </a:xfrm>
          <a:prstGeom prst="rect">
            <a:avLst/>
          </a:prstGeom>
        </p:spPr>
        <p:txBody>
          <a:bodyPr vert="horz" wrap="none"/>
          <a:lstStyle>
            <a:lvl1pPr>
              <a:spcAft>
                <a:spcPts val="3000"/>
              </a:spcAft>
              <a:buNone/>
              <a:defRPr sz="1800" baseline="0">
                <a:solidFill>
                  <a:schemeClr val="bg1"/>
                </a:solidFill>
                <a:latin typeface="Verdana"/>
                <a:cs typeface="Verdana"/>
              </a:defRPr>
            </a:lvl1pPr>
            <a:lvl2pPr algn="dist">
              <a:buNone/>
              <a:defRPr sz="1800">
                <a:latin typeface="Verdana"/>
                <a:cs typeface="Verdana"/>
              </a:defRPr>
            </a:lvl2pPr>
            <a:lvl3pPr algn="dist">
              <a:buNone/>
              <a:defRPr sz="1800">
                <a:latin typeface="Verdana"/>
                <a:cs typeface="Verdana"/>
              </a:defRPr>
            </a:lvl3pPr>
            <a:lvl4pPr algn="dist">
              <a:buNone/>
              <a:defRPr sz="1800">
                <a:latin typeface="Verdana"/>
                <a:cs typeface="Verdana"/>
              </a:defRPr>
            </a:lvl4pPr>
            <a:lvl5pPr algn="dist">
              <a:buNone/>
              <a:defRPr sz="1800">
                <a:latin typeface="Verdana"/>
                <a:cs typeface="Verdan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8123285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-Title-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UBC_Footer_BG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-17463"/>
            <a:ext cx="9174163" cy="689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404865" y="1126068"/>
            <a:ext cx="7314109" cy="54307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1404865" y="1986643"/>
            <a:ext cx="7309534" cy="625928"/>
          </a:xfrm>
          <a:prstGeom prst="rect">
            <a:avLst/>
          </a:prstGeom>
        </p:spPr>
        <p:txBody>
          <a:bodyPr vert="horz" wrap="none" anchor="t"/>
          <a:lstStyle>
            <a:lvl1pPr>
              <a:buNone/>
              <a:defRPr sz="1800" b="1">
                <a:solidFill>
                  <a:schemeClr val="bg1"/>
                </a:solidFill>
                <a:latin typeface="Verdana"/>
                <a:cs typeface="Verdana"/>
              </a:defRPr>
            </a:lvl1pPr>
            <a:lvl2pPr>
              <a:buNone/>
              <a:defRPr sz="1800" b="1">
                <a:solidFill>
                  <a:schemeClr val="bg1"/>
                </a:solidFill>
                <a:latin typeface="Verdana"/>
                <a:cs typeface="Verdana"/>
              </a:defRPr>
            </a:lvl2pPr>
            <a:lvl3pPr>
              <a:buNone/>
              <a:defRPr sz="1800" b="1">
                <a:solidFill>
                  <a:schemeClr val="bg1"/>
                </a:solidFill>
                <a:latin typeface="Verdana"/>
                <a:cs typeface="Verdana"/>
              </a:defRPr>
            </a:lvl3pPr>
            <a:lvl4pPr>
              <a:buNone/>
              <a:defRPr sz="1800" b="1">
                <a:solidFill>
                  <a:schemeClr val="bg1"/>
                </a:solidFill>
                <a:latin typeface="Verdana"/>
                <a:cs typeface="Verdana"/>
              </a:defRPr>
            </a:lvl4pPr>
            <a:lvl5pPr>
              <a:buNone/>
              <a:defRPr sz="1800" b="1">
                <a:solidFill>
                  <a:schemeClr val="bg1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23"/>
          <p:cNvSpPr>
            <a:spLocks noGrp="1"/>
          </p:cNvSpPr>
          <p:nvPr>
            <p:ph type="body" sz="quarter" idx="16"/>
          </p:nvPr>
        </p:nvSpPr>
        <p:spPr>
          <a:xfrm>
            <a:off x="1404865" y="2621188"/>
            <a:ext cx="7301596" cy="408669"/>
          </a:xfrm>
          <a:prstGeom prst="rect">
            <a:avLst/>
          </a:prstGeom>
        </p:spPr>
        <p:txBody>
          <a:bodyPr vert="horz" wrap="none"/>
          <a:lstStyle>
            <a:lvl1pPr>
              <a:spcAft>
                <a:spcPts val="3000"/>
              </a:spcAft>
              <a:buNone/>
              <a:defRPr sz="1800" baseline="0">
                <a:solidFill>
                  <a:schemeClr val="bg1"/>
                </a:solidFill>
                <a:latin typeface="Verdana"/>
                <a:cs typeface="Verdana"/>
              </a:defRPr>
            </a:lvl1pPr>
            <a:lvl2pPr algn="dist">
              <a:buNone/>
              <a:defRPr sz="1800">
                <a:latin typeface="Verdana"/>
                <a:cs typeface="Verdana"/>
              </a:defRPr>
            </a:lvl2pPr>
            <a:lvl3pPr algn="dist">
              <a:buNone/>
              <a:defRPr sz="1800">
                <a:latin typeface="Verdana"/>
                <a:cs typeface="Verdana"/>
              </a:defRPr>
            </a:lvl3pPr>
            <a:lvl4pPr algn="dist">
              <a:buNone/>
              <a:defRPr sz="1800">
                <a:latin typeface="Verdana"/>
                <a:cs typeface="Verdana"/>
              </a:defRPr>
            </a:lvl4pPr>
            <a:lvl5pPr algn="dist">
              <a:buNone/>
              <a:defRPr sz="1800">
                <a:latin typeface="Verdana"/>
                <a:cs typeface="Verdan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23"/>
          <p:cNvSpPr>
            <a:spLocks noGrp="1"/>
          </p:cNvSpPr>
          <p:nvPr>
            <p:ph type="body" sz="quarter" idx="17"/>
          </p:nvPr>
        </p:nvSpPr>
        <p:spPr>
          <a:xfrm>
            <a:off x="1404865" y="3046193"/>
            <a:ext cx="7301596" cy="410029"/>
          </a:xfrm>
          <a:prstGeom prst="rect">
            <a:avLst/>
          </a:prstGeom>
        </p:spPr>
        <p:txBody>
          <a:bodyPr vert="horz" wrap="none"/>
          <a:lstStyle>
            <a:lvl1pPr>
              <a:spcAft>
                <a:spcPts val="3000"/>
              </a:spcAft>
              <a:buNone/>
              <a:defRPr sz="1800" baseline="0">
                <a:solidFill>
                  <a:schemeClr val="bg1"/>
                </a:solidFill>
                <a:latin typeface="Verdana"/>
                <a:cs typeface="Verdana"/>
              </a:defRPr>
            </a:lvl1pPr>
            <a:lvl2pPr algn="dist">
              <a:buNone/>
              <a:defRPr sz="1800">
                <a:latin typeface="Verdana"/>
                <a:cs typeface="Verdana"/>
              </a:defRPr>
            </a:lvl2pPr>
            <a:lvl3pPr algn="dist">
              <a:buNone/>
              <a:defRPr sz="1800">
                <a:latin typeface="Verdana"/>
                <a:cs typeface="Verdana"/>
              </a:defRPr>
            </a:lvl3pPr>
            <a:lvl4pPr algn="dist">
              <a:buNone/>
              <a:defRPr sz="1800">
                <a:latin typeface="Verdana"/>
                <a:cs typeface="Verdana"/>
              </a:defRPr>
            </a:lvl4pPr>
            <a:lvl5pPr algn="dist">
              <a:buNone/>
              <a:defRPr sz="1800">
                <a:latin typeface="Verdana"/>
                <a:cs typeface="Verdan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23"/>
          <p:cNvSpPr>
            <a:spLocks noGrp="1"/>
          </p:cNvSpPr>
          <p:nvPr>
            <p:ph type="body" sz="quarter" idx="18"/>
          </p:nvPr>
        </p:nvSpPr>
        <p:spPr>
          <a:xfrm>
            <a:off x="1404865" y="3465286"/>
            <a:ext cx="7301596" cy="429029"/>
          </a:xfrm>
          <a:prstGeom prst="rect">
            <a:avLst/>
          </a:prstGeom>
        </p:spPr>
        <p:txBody>
          <a:bodyPr vert="horz" wrap="none"/>
          <a:lstStyle>
            <a:lvl1pPr>
              <a:spcAft>
                <a:spcPts val="3000"/>
              </a:spcAft>
              <a:buNone/>
              <a:defRPr sz="1800" baseline="0">
                <a:solidFill>
                  <a:schemeClr val="bg1"/>
                </a:solidFill>
                <a:latin typeface="Verdana"/>
                <a:cs typeface="Verdana"/>
              </a:defRPr>
            </a:lvl1pPr>
            <a:lvl2pPr algn="dist">
              <a:buNone/>
              <a:defRPr sz="1800">
                <a:latin typeface="Verdana"/>
                <a:cs typeface="Verdana"/>
              </a:defRPr>
            </a:lvl2pPr>
            <a:lvl3pPr algn="dist">
              <a:buNone/>
              <a:defRPr sz="1800">
                <a:latin typeface="Verdana"/>
                <a:cs typeface="Verdana"/>
              </a:defRPr>
            </a:lvl3pPr>
            <a:lvl4pPr algn="dist">
              <a:buNone/>
              <a:defRPr sz="1800">
                <a:latin typeface="Verdana"/>
                <a:cs typeface="Verdana"/>
              </a:defRPr>
            </a:lvl4pPr>
            <a:lvl5pPr algn="dist">
              <a:buNone/>
              <a:defRPr sz="1800">
                <a:latin typeface="Verdana"/>
                <a:cs typeface="Verdan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96054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-Title-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UBC_Footer_G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-17463"/>
            <a:ext cx="9174163" cy="689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404865" y="1126068"/>
            <a:ext cx="7314109" cy="54307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1404865" y="1986643"/>
            <a:ext cx="7309534" cy="625928"/>
          </a:xfrm>
          <a:prstGeom prst="rect">
            <a:avLst/>
          </a:prstGeom>
        </p:spPr>
        <p:txBody>
          <a:bodyPr vert="horz" wrap="none" anchor="t"/>
          <a:lstStyle>
            <a:lvl1pPr>
              <a:buNone/>
              <a:defRPr sz="1800" b="1">
                <a:solidFill>
                  <a:schemeClr val="bg1"/>
                </a:solidFill>
                <a:latin typeface="Verdana"/>
                <a:cs typeface="Verdana"/>
              </a:defRPr>
            </a:lvl1pPr>
            <a:lvl2pPr>
              <a:buNone/>
              <a:defRPr sz="1800" b="1">
                <a:solidFill>
                  <a:schemeClr val="bg1"/>
                </a:solidFill>
                <a:latin typeface="Verdana"/>
                <a:cs typeface="Verdana"/>
              </a:defRPr>
            </a:lvl2pPr>
            <a:lvl3pPr>
              <a:buNone/>
              <a:defRPr sz="1800" b="1">
                <a:solidFill>
                  <a:schemeClr val="bg1"/>
                </a:solidFill>
                <a:latin typeface="Verdana"/>
                <a:cs typeface="Verdana"/>
              </a:defRPr>
            </a:lvl3pPr>
            <a:lvl4pPr>
              <a:buNone/>
              <a:defRPr sz="1800" b="1">
                <a:solidFill>
                  <a:schemeClr val="bg1"/>
                </a:solidFill>
                <a:latin typeface="Verdana"/>
                <a:cs typeface="Verdana"/>
              </a:defRPr>
            </a:lvl4pPr>
            <a:lvl5pPr>
              <a:buNone/>
              <a:defRPr sz="1800" b="1">
                <a:solidFill>
                  <a:schemeClr val="bg1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23"/>
          <p:cNvSpPr>
            <a:spLocks noGrp="1"/>
          </p:cNvSpPr>
          <p:nvPr>
            <p:ph type="body" sz="quarter" idx="16"/>
          </p:nvPr>
        </p:nvSpPr>
        <p:spPr>
          <a:xfrm>
            <a:off x="1404865" y="2621188"/>
            <a:ext cx="7301596" cy="408669"/>
          </a:xfrm>
          <a:prstGeom prst="rect">
            <a:avLst/>
          </a:prstGeom>
        </p:spPr>
        <p:txBody>
          <a:bodyPr vert="horz" wrap="none"/>
          <a:lstStyle>
            <a:lvl1pPr>
              <a:spcAft>
                <a:spcPts val="3000"/>
              </a:spcAft>
              <a:buNone/>
              <a:defRPr sz="1800" baseline="0">
                <a:solidFill>
                  <a:schemeClr val="bg1"/>
                </a:solidFill>
                <a:latin typeface="Verdana"/>
                <a:cs typeface="Verdana"/>
              </a:defRPr>
            </a:lvl1pPr>
            <a:lvl2pPr algn="dist">
              <a:buNone/>
              <a:defRPr sz="1800">
                <a:latin typeface="Verdana"/>
                <a:cs typeface="Verdana"/>
              </a:defRPr>
            </a:lvl2pPr>
            <a:lvl3pPr algn="dist">
              <a:buNone/>
              <a:defRPr sz="1800">
                <a:latin typeface="Verdana"/>
                <a:cs typeface="Verdana"/>
              </a:defRPr>
            </a:lvl3pPr>
            <a:lvl4pPr algn="dist">
              <a:buNone/>
              <a:defRPr sz="1800">
                <a:latin typeface="Verdana"/>
                <a:cs typeface="Verdana"/>
              </a:defRPr>
            </a:lvl4pPr>
            <a:lvl5pPr algn="dist">
              <a:buNone/>
              <a:defRPr sz="1800">
                <a:latin typeface="Verdana"/>
                <a:cs typeface="Verdan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23"/>
          <p:cNvSpPr>
            <a:spLocks noGrp="1"/>
          </p:cNvSpPr>
          <p:nvPr>
            <p:ph type="body" sz="quarter" idx="17"/>
          </p:nvPr>
        </p:nvSpPr>
        <p:spPr>
          <a:xfrm>
            <a:off x="1404865" y="3046193"/>
            <a:ext cx="7301596" cy="410029"/>
          </a:xfrm>
          <a:prstGeom prst="rect">
            <a:avLst/>
          </a:prstGeom>
        </p:spPr>
        <p:txBody>
          <a:bodyPr vert="horz" wrap="none"/>
          <a:lstStyle>
            <a:lvl1pPr>
              <a:spcAft>
                <a:spcPts val="3000"/>
              </a:spcAft>
              <a:buNone/>
              <a:defRPr sz="1800" baseline="0">
                <a:solidFill>
                  <a:schemeClr val="bg1"/>
                </a:solidFill>
                <a:latin typeface="Verdana"/>
                <a:cs typeface="Verdana"/>
              </a:defRPr>
            </a:lvl1pPr>
            <a:lvl2pPr algn="dist">
              <a:buNone/>
              <a:defRPr sz="1800">
                <a:latin typeface="Verdana"/>
                <a:cs typeface="Verdana"/>
              </a:defRPr>
            </a:lvl2pPr>
            <a:lvl3pPr algn="dist">
              <a:buNone/>
              <a:defRPr sz="1800">
                <a:latin typeface="Verdana"/>
                <a:cs typeface="Verdana"/>
              </a:defRPr>
            </a:lvl3pPr>
            <a:lvl4pPr algn="dist">
              <a:buNone/>
              <a:defRPr sz="1800">
                <a:latin typeface="Verdana"/>
                <a:cs typeface="Verdana"/>
              </a:defRPr>
            </a:lvl4pPr>
            <a:lvl5pPr algn="dist">
              <a:buNone/>
              <a:defRPr sz="1800">
                <a:latin typeface="Verdana"/>
                <a:cs typeface="Verdan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23"/>
          <p:cNvSpPr>
            <a:spLocks noGrp="1"/>
          </p:cNvSpPr>
          <p:nvPr>
            <p:ph type="body" sz="quarter" idx="18"/>
          </p:nvPr>
        </p:nvSpPr>
        <p:spPr>
          <a:xfrm>
            <a:off x="1404865" y="3465286"/>
            <a:ext cx="7301596" cy="429029"/>
          </a:xfrm>
          <a:prstGeom prst="rect">
            <a:avLst/>
          </a:prstGeom>
        </p:spPr>
        <p:txBody>
          <a:bodyPr vert="horz" wrap="none"/>
          <a:lstStyle>
            <a:lvl1pPr>
              <a:spcAft>
                <a:spcPts val="3000"/>
              </a:spcAft>
              <a:buNone/>
              <a:defRPr sz="1800" baseline="0">
                <a:solidFill>
                  <a:schemeClr val="bg1"/>
                </a:solidFill>
                <a:latin typeface="Verdana"/>
                <a:cs typeface="Verdana"/>
              </a:defRPr>
            </a:lvl1pPr>
            <a:lvl2pPr algn="dist">
              <a:buNone/>
              <a:defRPr sz="1800">
                <a:latin typeface="Verdana"/>
                <a:cs typeface="Verdana"/>
              </a:defRPr>
            </a:lvl2pPr>
            <a:lvl3pPr algn="dist">
              <a:buNone/>
              <a:defRPr sz="1800">
                <a:latin typeface="Verdana"/>
                <a:cs typeface="Verdana"/>
              </a:defRPr>
            </a:lvl3pPr>
            <a:lvl4pPr algn="dist">
              <a:buNone/>
              <a:defRPr sz="1800">
                <a:latin typeface="Verdana"/>
                <a:cs typeface="Verdana"/>
              </a:defRPr>
            </a:lvl4pPr>
            <a:lvl5pPr algn="dist">
              <a:buNone/>
              <a:defRPr sz="1800">
                <a:latin typeface="Verdana"/>
                <a:cs typeface="Verdan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0320502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-Divider-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UBC_Footer_BG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-17463"/>
            <a:ext cx="9174163" cy="689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404865" y="1126068"/>
            <a:ext cx="7314109" cy="54307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974612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-Divider-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UBC_Footer_G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-17463"/>
            <a:ext cx="9174163" cy="689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404865" y="1126068"/>
            <a:ext cx="7314109" cy="54307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1406650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-Divider-Generic-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7463" y="-17463"/>
            <a:ext cx="9178926" cy="6892926"/>
          </a:xfrm>
          <a:prstGeom prst="rect">
            <a:avLst/>
          </a:prstGeom>
          <a:solidFill>
            <a:srgbClr val="496B7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404865" y="1126068"/>
            <a:ext cx="7314109" cy="54307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0836966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-Copy-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UBC_Footer_Wh-B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-17463"/>
            <a:ext cx="9174163" cy="689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413006" y="1126068"/>
            <a:ext cx="7314109" cy="54307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7203F"/>
                </a:solidFill>
                <a:effectLst/>
                <a:uLnTx/>
                <a:uFillTx/>
                <a:latin typeface="Verdana" pitchFamily="34" charset="0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1413689" y="2613025"/>
            <a:ext cx="7308850" cy="2671763"/>
          </a:xfrm>
          <a:prstGeom prst="rect">
            <a:avLst/>
          </a:prstGeo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>
                <a:latin typeface="Verdana"/>
                <a:cs typeface="Verdana"/>
              </a:defRPr>
            </a:lvl1pPr>
            <a:lvl2pPr>
              <a:buNone/>
              <a:defRPr sz="1800">
                <a:latin typeface="Verdana"/>
                <a:cs typeface="Verdana"/>
              </a:defRPr>
            </a:lvl2pPr>
            <a:lvl3pPr>
              <a:buNone/>
              <a:defRPr sz="1800">
                <a:latin typeface="Verdana"/>
                <a:cs typeface="Verdana"/>
              </a:defRPr>
            </a:lvl3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1413689" y="1858963"/>
            <a:ext cx="7308850" cy="754062"/>
          </a:xfrm>
          <a:prstGeom prst="rect">
            <a:avLst/>
          </a:prstGeom>
        </p:spPr>
        <p:txBody>
          <a:bodyPr vert="horz"/>
          <a:lstStyle>
            <a:lvl1pPr>
              <a:buNone/>
              <a:defRPr sz="1800" b="1">
                <a:latin typeface="Verdana"/>
                <a:cs typeface="Verdana"/>
              </a:defRPr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1125730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-Copy-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UBC_Footer_Wh-G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-17463"/>
            <a:ext cx="9174163" cy="689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413006" y="1126068"/>
            <a:ext cx="7314109" cy="54307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7203F"/>
                </a:solidFill>
                <a:effectLst/>
                <a:uLnTx/>
                <a:uFillTx/>
                <a:latin typeface="Verdana" pitchFamily="34" charset="0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1413689" y="2613025"/>
            <a:ext cx="7308850" cy="2671763"/>
          </a:xfrm>
          <a:prstGeom prst="rect">
            <a:avLst/>
          </a:prstGeo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>
                <a:latin typeface="Verdana"/>
                <a:cs typeface="Verdana"/>
              </a:defRPr>
            </a:lvl1pPr>
            <a:lvl2pPr>
              <a:buNone/>
              <a:defRPr sz="1800">
                <a:latin typeface="Verdana"/>
                <a:cs typeface="Verdana"/>
              </a:defRPr>
            </a:lvl2pPr>
            <a:lvl3pPr>
              <a:buNone/>
              <a:defRPr sz="1800">
                <a:latin typeface="Verdana"/>
                <a:cs typeface="Verdana"/>
              </a:defRPr>
            </a:lvl3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1413689" y="1858963"/>
            <a:ext cx="7308850" cy="754062"/>
          </a:xfrm>
          <a:prstGeom prst="rect">
            <a:avLst/>
          </a:prstGeom>
        </p:spPr>
        <p:txBody>
          <a:bodyPr vert="horz"/>
          <a:lstStyle>
            <a:lvl1pPr>
              <a:buNone/>
              <a:defRPr sz="1800" b="1">
                <a:latin typeface="Verdana"/>
                <a:cs typeface="Verdana"/>
              </a:defRPr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6190249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transition>
    <p:wipe dir="r"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2.png"/><Relationship Id="rId4" Type="http://schemas.openxmlformats.org/officeDocument/2006/relationships/image" Target="../media/image18.emf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3.wmf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jpeg"/><Relationship Id="rId11" Type="http://schemas.openxmlformats.org/officeDocument/2006/relationships/image" Target="../media/image29.png"/><Relationship Id="rId5" Type="http://schemas.openxmlformats.org/officeDocument/2006/relationships/image" Target="../media/image24.emf"/><Relationship Id="rId10" Type="http://schemas.openxmlformats.org/officeDocument/2006/relationships/image" Target="../media/image28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47.png"/><Relationship Id="rId3" Type="http://schemas.openxmlformats.org/officeDocument/2006/relationships/image" Target="../media/image41.jpeg"/><Relationship Id="rId7" Type="http://schemas.openxmlformats.org/officeDocument/2006/relationships/image" Target="../media/image39.emf"/><Relationship Id="rId12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45.png"/><Relationship Id="rId5" Type="http://schemas.openxmlformats.org/officeDocument/2006/relationships/image" Target="../media/image43.jpeg"/><Relationship Id="rId10" Type="http://schemas.openxmlformats.org/officeDocument/2006/relationships/image" Target="../media/image44.png"/><Relationship Id="rId4" Type="http://schemas.openxmlformats.org/officeDocument/2006/relationships/image" Target="../media/image42.png"/><Relationship Id="rId9" Type="http://schemas.openxmlformats.org/officeDocument/2006/relationships/image" Target="../media/image40.emf"/><Relationship Id="rId1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Placeholder 4"/>
          <p:cNvSpPr>
            <a:spLocks noGrp="1"/>
          </p:cNvSpPr>
          <p:nvPr>
            <p:ph type="body" sz="quarter" idx="10"/>
          </p:nvPr>
        </p:nvSpPr>
        <p:spPr bwMode="auto">
          <a:xfrm>
            <a:off x="915988" y="1993900"/>
            <a:ext cx="7313612" cy="1939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Aft>
                <a:spcPct val="0"/>
              </a:spcAft>
            </a:pPr>
            <a:r>
              <a:rPr sz="4000" smtClean="0">
                <a:solidFill>
                  <a:srgbClr val="FFFF66"/>
                </a:solidFill>
              </a:rPr>
              <a:t>Creating Community Engagement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Placeholder 6"/>
          <p:cNvSpPr>
            <a:spLocks noGrp="1"/>
          </p:cNvSpPr>
          <p:nvPr>
            <p:ph type="body" sz="quarter" idx="13"/>
          </p:nvPr>
        </p:nvSpPr>
        <p:spPr bwMode="auto">
          <a:xfrm>
            <a:off x="512763" y="1268413"/>
            <a:ext cx="7839075" cy="3717925"/>
          </a:xfrm>
          <a:ln>
            <a:miter lim="800000"/>
            <a:headEnd/>
            <a:tailEnd/>
          </a:ln>
        </p:spPr>
        <p:txBody>
          <a:bodyPr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Michael Smith Nobel Lecture Series</a:t>
            </a:r>
          </a:p>
          <a:p>
            <a:pPr lvl="1">
              <a:buFont typeface="Arial" charset="0"/>
              <a:buNone/>
              <a:defRPr/>
            </a:pPr>
            <a:endParaRPr lang="en-US" sz="800" b="0" dirty="0" smtClean="0"/>
          </a:p>
          <a:p>
            <a:pPr indent="-400050" algn="just">
              <a:defRPr/>
            </a:pPr>
            <a:r>
              <a:rPr lang="en-US" sz="1600" b="0" dirty="0" smtClean="0"/>
              <a:t>Created in honour of Nobel Prize-winning chemist Dr. Michael Smith, a </a:t>
            </a:r>
          </a:p>
          <a:p>
            <a:pPr indent="-400050" algn="just">
              <a:defRPr/>
            </a:pPr>
            <a:r>
              <a:rPr lang="en-US" sz="1600" b="0" dirty="0" smtClean="0"/>
              <a:t>distinguished UBC professor of biochemistry.  Lecture features Nobel Laureates </a:t>
            </a:r>
          </a:p>
          <a:p>
            <a:pPr indent="-400050" algn="just">
              <a:defRPr/>
            </a:pPr>
            <a:r>
              <a:rPr lang="en-US" sz="1600" b="0" dirty="0" smtClean="0"/>
              <a:t>sharing their life experiences inside and beyond their focus of study.</a:t>
            </a:r>
          </a:p>
          <a:p>
            <a:pPr>
              <a:buFont typeface="Arial" charset="0"/>
              <a:buNone/>
              <a:defRPr/>
            </a:pPr>
            <a:endParaRPr lang="en-US" b="0" dirty="0" smtClean="0"/>
          </a:p>
        </p:txBody>
      </p:sp>
      <p:sp>
        <p:nvSpPr>
          <p:cNvPr id="22531" name="Text Placeholder 6"/>
          <p:cNvSpPr>
            <a:spLocks noGrp="1"/>
          </p:cNvSpPr>
          <p:nvPr>
            <p:ph type="body" sz="quarter" idx="13"/>
          </p:nvPr>
        </p:nvSpPr>
        <p:spPr bwMode="auto">
          <a:xfrm>
            <a:off x="468313" y="682625"/>
            <a:ext cx="7308850" cy="487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just">
              <a:buFont typeface="Calibri" pitchFamily="34" charset="0"/>
              <a:buAutoNum type="arabicPeriod"/>
            </a:pPr>
            <a:r>
              <a:rPr lang="en-US" sz="2000" smtClean="0">
                <a:solidFill>
                  <a:srgbClr val="FFFF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 Lectures:</a:t>
            </a:r>
          </a:p>
        </p:txBody>
      </p:sp>
      <p:pic>
        <p:nvPicPr>
          <p:cNvPr id="24584" name="Picture 8" descr="G:\Sid Katz\a PP Project\Pics\Professor Muhammad Yunus 0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63675" y="2843213"/>
            <a:ext cx="2355850" cy="2263775"/>
          </a:xfrm>
          <a:prstGeom prst="rect">
            <a:avLst/>
          </a:prstGeom>
          <a:noFill/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585" name="Picture 9" descr="G:\Sid Katz\a PP Project\Pics\Professor Muhammad Yunus 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67188" y="2955925"/>
            <a:ext cx="3255962" cy="2165350"/>
          </a:xfrm>
          <a:prstGeom prst="rect">
            <a:avLst/>
          </a:prstGeom>
          <a:noFill/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Placeholder 6"/>
          <p:cNvSpPr>
            <a:spLocks noGrp="1"/>
          </p:cNvSpPr>
          <p:nvPr>
            <p:ph type="body" sz="quarter" idx="13"/>
          </p:nvPr>
        </p:nvSpPr>
        <p:spPr bwMode="auto">
          <a:xfrm>
            <a:off x="400050" y="1268413"/>
            <a:ext cx="8435975" cy="4029075"/>
          </a:xfrm>
          <a:ln>
            <a:miter lim="800000"/>
            <a:headEnd/>
            <a:tailEnd/>
          </a:ln>
        </p:spPr>
        <p:txBody>
          <a:bodyPr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CBC Massey Lecture</a:t>
            </a:r>
          </a:p>
          <a:p>
            <a:pPr>
              <a:buFont typeface="Arial" charset="0"/>
              <a:buNone/>
              <a:defRPr/>
            </a:pPr>
            <a:endParaRPr lang="en-US" sz="800" dirty="0" smtClean="0"/>
          </a:p>
          <a:p>
            <a:pPr>
              <a:buFont typeface="Arial" charset="0"/>
              <a:buNone/>
              <a:defRPr/>
            </a:pPr>
            <a:r>
              <a:rPr lang="en-US" sz="1600" b="0" dirty="0" smtClean="0">
                <a:solidFill>
                  <a:schemeClr val="bg1">
                    <a:lumMod val="95000"/>
                  </a:schemeClr>
                </a:solidFill>
              </a:rPr>
              <a:t>A prestigious annual event in Canada, in which a noted Canadian or international </a:t>
            </a:r>
          </a:p>
          <a:p>
            <a:pPr>
              <a:buFont typeface="Arial" charset="0"/>
              <a:buNone/>
              <a:defRPr/>
            </a:pPr>
            <a:r>
              <a:rPr lang="en-US" sz="1600" b="0" dirty="0" smtClean="0">
                <a:solidFill>
                  <a:schemeClr val="bg1">
                    <a:lumMod val="95000"/>
                  </a:schemeClr>
                </a:solidFill>
              </a:rPr>
              <a:t>scholar gives a week-long series of lectures on a political, cultural or philosophical</a:t>
            </a:r>
          </a:p>
          <a:p>
            <a:pPr>
              <a:defRPr/>
            </a:pPr>
            <a:r>
              <a:rPr lang="en-US" sz="1600" b="0" dirty="0" smtClean="0">
                <a:solidFill>
                  <a:schemeClr val="bg1">
                    <a:lumMod val="95000"/>
                  </a:schemeClr>
                </a:solidFill>
              </a:rPr>
              <a:t>topic. The lectures are broadcast nationally and internationally each November </a:t>
            </a:r>
          </a:p>
          <a:p>
            <a:pPr>
              <a:defRPr/>
            </a:pPr>
            <a:r>
              <a:rPr lang="en-US" sz="1600" b="0" dirty="0" smtClean="0">
                <a:solidFill>
                  <a:schemeClr val="bg1">
                    <a:lumMod val="95000"/>
                  </a:schemeClr>
                </a:solidFill>
              </a:rPr>
              <a:t>on the CBC Radio.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 marL="166688" indent="-166688">
              <a:buFont typeface="Arial" pitchFamily="34" charset="0"/>
              <a:buChar char="•"/>
              <a:defRPr/>
            </a:pPr>
            <a:r>
              <a:rPr lang="en-US" sz="1600" b="0" dirty="0" smtClean="0"/>
              <a:t>Wade Davis 2009 - The </a:t>
            </a:r>
            <a:r>
              <a:rPr lang="en-US" sz="1600" b="0" dirty="0" err="1" smtClean="0"/>
              <a:t>Wayfinders</a:t>
            </a:r>
            <a:r>
              <a:rPr lang="en-US" sz="1600" b="0" dirty="0" smtClean="0"/>
              <a:t>: Why Ancient Wisdom Matters </a:t>
            </a:r>
          </a:p>
          <a:p>
            <a:pPr marL="166688" indent="3175">
              <a:defRPr/>
            </a:pPr>
            <a:r>
              <a:rPr lang="en-US" sz="1600" b="0" dirty="0" smtClean="0"/>
              <a:t>in the Modern World</a:t>
            </a:r>
          </a:p>
          <a:p>
            <a:pPr marL="166688" indent="-166688">
              <a:buFont typeface="Arial" pitchFamily="34" charset="0"/>
              <a:buChar char="•"/>
              <a:defRPr/>
            </a:pPr>
            <a:r>
              <a:rPr lang="en-US" sz="1600" b="0" dirty="0" smtClean="0"/>
              <a:t>Margaret Atwood 2008 – Payback and the Shadow Side of Wealth</a:t>
            </a:r>
          </a:p>
          <a:p>
            <a:pPr marL="166688" indent="-166688">
              <a:buFont typeface="Arial" pitchFamily="34" charset="0"/>
              <a:buChar char="•"/>
              <a:defRPr/>
            </a:pPr>
            <a:r>
              <a:rPr lang="en-US" sz="1600" b="0" dirty="0" smtClean="0"/>
              <a:t>Albert </a:t>
            </a:r>
            <a:r>
              <a:rPr lang="en-US" sz="1600" b="0" dirty="0" err="1" smtClean="0"/>
              <a:t>Manguel</a:t>
            </a:r>
            <a:r>
              <a:rPr lang="en-US" sz="1600" b="0" dirty="0" smtClean="0"/>
              <a:t> 2007 – The City of Words</a:t>
            </a:r>
          </a:p>
          <a:p>
            <a:pPr marL="166688" indent="-166688">
              <a:buFont typeface="Arial" pitchFamily="34" charset="0"/>
              <a:buChar char="•"/>
              <a:defRPr/>
            </a:pPr>
            <a:r>
              <a:rPr lang="en-US" sz="1600" b="0" dirty="0" smtClean="0"/>
              <a:t>Margaret Somerville 2006 – The Ethical Imagination</a:t>
            </a:r>
          </a:p>
          <a:p>
            <a:pPr marL="166688" indent="-166688">
              <a:buFont typeface="Arial" pitchFamily="34" charset="0"/>
              <a:buChar char="•"/>
              <a:defRPr/>
            </a:pPr>
            <a:r>
              <a:rPr lang="en-US" sz="1600" b="0" dirty="0" smtClean="0"/>
              <a:t>Stephen Lewis 2005 – Race Against Time</a:t>
            </a:r>
          </a:p>
          <a:p>
            <a:pPr lvl="1">
              <a:buFont typeface="Arial" charset="0"/>
              <a:buNone/>
              <a:defRPr/>
            </a:pPr>
            <a:endParaRPr lang="en-US" sz="800" b="0" dirty="0" smtClean="0"/>
          </a:p>
          <a:p>
            <a:pPr>
              <a:buFont typeface="Arial" charset="0"/>
              <a:buNone/>
              <a:defRPr/>
            </a:pPr>
            <a:endParaRPr lang="en-US" sz="800" b="0" dirty="0" smtClean="0"/>
          </a:p>
          <a:p>
            <a:pPr lvl="1" indent="-400050">
              <a:buFont typeface="Arial" pitchFamily="34" charset="0"/>
              <a:buChar char="•"/>
              <a:defRPr/>
            </a:pPr>
            <a:endParaRPr lang="en-US" b="0" dirty="0" smtClean="0"/>
          </a:p>
          <a:p>
            <a:pPr>
              <a:buFont typeface="Arial" charset="0"/>
              <a:buNone/>
              <a:defRPr/>
            </a:pPr>
            <a:endParaRPr lang="en-US" b="0" dirty="0" smtClean="0"/>
          </a:p>
        </p:txBody>
      </p:sp>
      <p:sp>
        <p:nvSpPr>
          <p:cNvPr id="23555" name="Text Placeholder 6"/>
          <p:cNvSpPr>
            <a:spLocks noGrp="1"/>
          </p:cNvSpPr>
          <p:nvPr>
            <p:ph type="body" sz="quarter" idx="13"/>
          </p:nvPr>
        </p:nvSpPr>
        <p:spPr bwMode="auto">
          <a:xfrm>
            <a:off x="468313" y="682625"/>
            <a:ext cx="7308850" cy="487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just">
              <a:buFont typeface="Calibri" pitchFamily="34" charset="0"/>
              <a:buAutoNum type="arabicPeriod"/>
            </a:pPr>
            <a:r>
              <a:rPr lang="en-US" sz="2000" smtClean="0">
                <a:solidFill>
                  <a:srgbClr val="FFFF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 Lectures: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6251575" y="385763"/>
          <a:ext cx="2608263" cy="3376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1" name="Acrobat Document" r:id="rId3" imgW="5829006" imgH="7543506" progId="AcroExch.Document.7">
                  <p:embed/>
                </p:oleObj>
              </mc:Choice>
              <mc:Fallback>
                <p:oleObj name="Acrobat Document" r:id="rId3" imgW="5829006" imgH="7543506" progId="AcroExch.Document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1575" y="385763"/>
                        <a:ext cx="2608263" cy="3376612"/>
                      </a:xfrm>
                      <a:prstGeom prst="rect">
                        <a:avLst/>
                      </a:prstGeom>
                      <a:noFill/>
                      <a:ln w="63500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Placeholder 6"/>
          <p:cNvSpPr>
            <a:spLocks noGrp="1"/>
          </p:cNvSpPr>
          <p:nvPr>
            <p:ph type="body" sz="quarter" idx="10"/>
          </p:nvPr>
        </p:nvSpPr>
        <p:spPr bwMode="auto">
          <a:xfrm>
            <a:off x="133350" y="4843463"/>
            <a:ext cx="7313613" cy="542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Aft>
                <a:spcPct val="0"/>
              </a:spcAft>
              <a:buFont typeface="Arial" pitchFamily="34" charset="0"/>
              <a:buNone/>
            </a:pPr>
            <a:r>
              <a:rPr sz="1800" smtClean="0">
                <a:solidFill>
                  <a:schemeClr val="bg1"/>
                </a:solidFill>
              </a:rPr>
              <a:t>CBC Massey Lectures</a:t>
            </a:r>
          </a:p>
          <a:p>
            <a:pPr fontAlgn="base">
              <a:spcAft>
                <a:spcPct val="0"/>
              </a:spcAft>
            </a:pPr>
            <a:endParaRPr sz="1800" smtClean="0"/>
          </a:p>
          <a:p>
            <a:pPr lvl="1" indent="-400050" defTabSz="914400">
              <a:buFont typeface="Arial" pitchFamily="34" charset="0"/>
              <a:buChar char="•"/>
            </a:pPr>
            <a:endParaRPr lang="en-US" sz="1800" smtClean="0">
              <a:ea typeface="WhitneyHTF-Bold"/>
            </a:endParaRPr>
          </a:p>
          <a:p>
            <a:pPr fontAlgn="base">
              <a:spcAft>
                <a:spcPct val="0"/>
              </a:spcAft>
            </a:pPr>
            <a:endParaRPr sz="1800" smtClean="0"/>
          </a:p>
        </p:txBody>
      </p:sp>
      <p:sp>
        <p:nvSpPr>
          <p:cNvPr id="24580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1404938" y="1985963"/>
            <a:ext cx="7308850" cy="6270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4581" name="Text Placeholder 10"/>
          <p:cNvSpPr>
            <a:spLocks noGrp="1"/>
          </p:cNvSpPr>
          <p:nvPr>
            <p:ph type="body" sz="quarter" idx="16"/>
          </p:nvPr>
        </p:nvSpPr>
        <p:spPr bwMode="auto">
          <a:xfrm>
            <a:off x="1404938" y="2620963"/>
            <a:ext cx="7300912" cy="409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4582" name="Text Placeholder 11"/>
          <p:cNvSpPr>
            <a:spLocks noGrp="1"/>
          </p:cNvSpPr>
          <p:nvPr>
            <p:ph type="body" sz="quarter" idx="17"/>
          </p:nvPr>
        </p:nvSpPr>
        <p:spPr bwMode="auto">
          <a:xfrm>
            <a:off x="1404938" y="3046413"/>
            <a:ext cx="7300912" cy="409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4583" name="Text Placeholder 12"/>
          <p:cNvSpPr>
            <a:spLocks noGrp="1"/>
          </p:cNvSpPr>
          <p:nvPr>
            <p:ph type="body" sz="quarter" idx="18"/>
          </p:nvPr>
        </p:nvSpPr>
        <p:spPr bwMode="auto">
          <a:xfrm>
            <a:off x="1404938" y="3465513"/>
            <a:ext cx="7300912" cy="428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1506538" y="269875"/>
          <a:ext cx="2339975" cy="385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2" name="Acrobat Document" r:id="rId5" imgW="5829006" imgH="9601155" progId="AcroExch.Document.7">
                  <p:embed/>
                </p:oleObj>
              </mc:Choice>
              <mc:Fallback>
                <p:oleObj name="Acrobat Document" r:id="rId5" imgW="5829006" imgH="9601155" progId="AcroExch.Document.7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6538" y="269875"/>
                        <a:ext cx="2339975" cy="3852863"/>
                      </a:xfrm>
                      <a:prstGeom prst="rect">
                        <a:avLst/>
                      </a:prstGeom>
                      <a:noFill/>
                      <a:ln w="63500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059238" y="1839913"/>
          <a:ext cx="2773362" cy="353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3" name="Acrobat Document" r:id="rId7" imgW="6229135" imgH="7943765" progId="AcroExch.Document.7">
                  <p:embed/>
                </p:oleObj>
              </mc:Choice>
              <mc:Fallback>
                <p:oleObj name="Acrobat Document" r:id="rId7" imgW="6229135" imgH="7943765" progId="AcroExch.Document.7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9238" y="1839913"/>
                        <a:ext cx="2773362" cy="3536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8925" y="322263"/>
            <a:ext cx="1419225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227513" y="438150"/>
            <a:ext cx="145732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icture 131" descr="G:\CRW\CRW 2007\Advertising &amp; Logos\RAW logo-reverse-lineCS.eps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47000" contrast="-8000"/>
          </a:blip>
          <a:srcRect/>
          <a:stretch>
            <a:fillRect/>
          </a:stretch>
        </p:blipFill>
        <p:spPr bwMode="auto">
          <a:xfrm>
            <a:off x="1948741" y="2881571"/>
            <a:ext cx="5225782" cy="19154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651" name="Text Placeholder 6"/>
          <p:cNvSpPr>
            <a:spLocks noGrp="1"/>
          </p:cNvSpPr>
          <p:nvPr>
            <p:ph type="body" sz="quarter" idx="13"/>
          </p:nvPr>
        </p:nvSpPr>
        <p:spPr bwMode="auto">
          <a:xfrm>
            <a:off x="587375" y="1574800"/>
            <a:ext cx="7839075" cy="2693988"/>
          </a:xfrm>
          <a:ln>
            <a:miter lim="800000"/>
            <a:headEnd/>
            <a:tailEnd/>
          </a:ln>
        </p:spPr>
        <p:txBody>
          <a:bodyPr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>
              <a:buFont typeface="Arial" charset="0"/>
              <a:buNone/>
              <a:defRPr/>
            </a:pPr>
            <a:r>
              <a:rPr lang="en-US" dirty="0" smtClean="0"/>
              <a:t>Premise</a:t>
            </a:r>
          </a:p>
          <a:p>
            <a:pPr lvl="1">
              <a:buFont typeface="Arial" charset="0"/>
              <a:buNone/>
              <a:defRPr/>
            </a:pPr>
            <a:endParaRPr lang="en-US" sz="800" b="0" dirty="0" smtClean="0"/>
          </a:p>
          <a:p>
            <a:pPr algn="ctr">
              <a:buFont typeface="Arial" charset="0"/>
              <a:buNone/>
              <a:defRPr/>
            </a:pPr>
            <a:r>
              <a:rPr lang="en-US" b="0" dirty="0" smtClean="0"/>
              <a:t>To explore the length and breadth of research of UBC and affiliated</a:t>
            </a:r>
          </a:p>
          <a:p>
            <a:pPr algn="ctr">
              <a:buFont typeface="Arial" charset="0"/>
              <a:buNone/>
              <a:defRPr/>
            </a:pPr>
            <a:r>
              <a:rPr lang="en-US" b="0" dirty="0" smtClean="0"/>
              <a:t>institutions</a:t>
            </a:r>
          </a:p>
          <a:p>
            <a:pPr>
              <a:buFont typeface="Arial" charset="0"/>
              <a:buNone/>
              <a:defRPr/>
            </a:pPr>
            <a:endParaRPr lang="en-US" sz="800" b="0" dirty="0" smtClean="0"/>
          </a:p>
          <a:p>
            <a:pPr lvl="1" indent="-400050">
              <a:buFont typeface="Arial" charset="0"/>
              <a:buNone/>
              <a:defRPr/>
            </a:pPr>
            <a:endParaRPr lang="en-US" b="0" dirty="0" smtClean="0"/>
          </a:p>
          <a:p>
            <a:pPr>
              <a:buFont typeface="Arial" charset="0"/>
              <a:buNone/>
              <a:defRPr/>
            </a:pPr>
            <a:endParaRPr lang="en-US" b="0" dirty="0" smtClean="0"/>
          </a:p>
        </p:txBody>
      </p:sp>
      <p:sp>
        <p:nvSpPr>
          <p:cNvPr id="25604" name="Text Placeholder 6"/>
          <p:cNvSpPr>
            <a:spLocks noGrp="1"/>
          </p:cNvSpPr>
          <p:nvPr>
            <p:ph type="body" sz="quarter" idx="13"/>
          </p:nvPr>
        </p:nvSpPr>
        <p:spPr bwMode="auto">
          <a:xfrm>
            <a:off x="468313" y="682625"/>
            <a:ext cx="7308850" cy="487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numCol="1" anchorCtr="0" compatLnSpc="1">
            <a:prstTxWarp prst="textNoShape">
              <a:avLst/>
            </a:prstTxWarp>
          </a:bodyPr>
          <a:lstStyle/>
          <a:p>
            <a:pPr marL="457200" indent="-457200" algn="just"/>
            <a:r>
              <a:rPr lang="en-US" sz="2000" smtClean="0">
                <a:solidFill>
                  <a:srgbClr val="FFFF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2. Celebrate Research Week: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:\CRW\CRW 2007\Advertising &amp; Logos\RAW logo-reverse-lineCS.eps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47000" contrast="-8000"/>
          </a:blip>
          <a:srcRect/>
          <a:stretch>
            <a:fillRect/>
          </a:stretch>
        </p:blipFill>
        <p:spPr bwMode="auto">
          <a:xfrm>
            <a:off x="1976876" y="2234458"/>
            <a:ext cx="5225782" cy="19154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651" name="Text Placeholder 6"/>
          <p:cNvSpPr>
            <a:spLocks noGrp="1"/>
          </p:cNvSpPr>
          <p:nvPr>
            <p:ph type="body" sz="quarter" idx="13"/>
          </p:nvPr>
        </p:nvSpPr>
        <p:spPr bwMode="auto">
          <a:xfrm>
            <a:off x="879475" y="1470025"/>
            <a:ext cx="7385050" cy="2638425"/>
          </a:xfrm>
          <a:ln>
            <a:miter lim="800000"/>
            <a:headEnd/>
            <a:tailEnd/>
          </a:ln>
        </p:spPr>
        <p:txBody>
          <a:bodyPr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Overview of the week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 lvl="1">
              <a:buFont typeface="Arial" charset="0"/>
              <a:buNone/>
              <a:defRPr/>
            </a:pPr>
            <a:endParaRPr lang="en-US" sz="800" b="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sz="1600" b="0" dirty="0" smtClean="0"/>
              <a:t>Events submitted from the Faculties and departments</a:t>
            </a:r>
          </a:p>
          <a:p>
            <a:pPr>
              <a:buFont typeface="Arial" pitchFamily="34" charset="0"/>
              <a:buChar char="•"/>
              <a:defRPr/>
            </a:pPr>
            <a:endParaRPr lang="en-US" sz="1600" b="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sz="1600" b="0" dirty="0" smtClean="0"/>
              <a:t>We help with publicity and organization</a:t>
            </a:r>
          </a:p>
          <a:p>
            <a:pPr>
              <a:buFont typeface="Arial" charset="0"/>
              <a:buNone/>
              <a:defRPr/>
            </a:pPr>
            <a:endParaRPr lang="en-US" sz="1600" b="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sz="1600" b="0" dirty="0" smtClean="0"/>
              <a:t>We add key programming, in particular at the downtown campus </a:t>
            </a:r>
          </a:p>
          <a:p>
            <a:pPr indent="-3175">
              <a:buFont typeface="Arial" charset="0"/>
              <a:buNone/>
              <a:defRPr/>
            </a:pPr>
            <a:r>
              <a:rPr lang="en-US" sz="1600" b="0" dirty="0" smtClean="0"/>
              <a:t>(Robson Square)</a:t>
            </a:r>
          </a:p>
          <a:p>
            <a:pPr>
              <a:buFont typeface="Arial" pitchFamily="34" charset="0"/>
              <a:buChar char="•"/>
              <a:defRPr/>
            </a:pPr>
            <a:endParaRPr lang="en-US" sz="1600" b="0" dirty="0" smtClean="0"/>
          </a:p>
          <a:p>
            <a:pPr>
              <a:buFont typeface="Arial" charset="0"/>
              <a:buNone/>
              <a:defRPr/>
            </a:pPr>
            <a:endParaRPr lang="en-US" sz="800" b="0" dirty="0" smtClean="0"/>
          </a:p>
          <a:p>
            <a:pPr>
              <a:buFont typeface="Arial" charset="0"/>
              <a:buNone/>
              <a:defRPr/>
            </a:pPr>
            <a:endParaRPr lang="en-US" sz="800" b="0" dirty="0" smtClean="0"/>
          </a:p>
          <a:p>
            <a:pPr>
              <a:buFont typeface="Arial" charset="0"/>
              <a:buNone/>
              <a:defRPr/>
            </a:pPr>
            <a:endParaRPr lang="en-US" sz="800" b="0" dirty="0" smtClean="0"/>
          </a:p>
          <a:p>
            <a:pPr lvl="1" indent="-400050">
              <a:buFont typeface="Arial" charset="0"/>
              <a:buNone/>
              <a:defRPr/>
            </a:pPr>
            <a:endParaRPr lang="en-US" b="0" dirty="0" smtClean="0"/>
          </a:p>
          <a:p>
            <a:pPr>
              <a:buFont typeface="Arial" charset="0"/>
              <a:buNone/>
              <a:defRPr/>
            </a:pPr>
            <a:endParaRPr lang="en-US" b="0" dirty="0" smtClean="0"/>
          </a:p>
        </p:txBody>
      </p:sp>
      <p:sp>
        <p:nvSpPr>
          <p:cNvPr id="26628" name="Text Placeholder 6"/>
          <p:cNvSpPr>
            <a:spLocks noGrp="1"/>
          </p:cNvSpPr>
          <p:nvPr>
            <p:ph type="body" sz="quarter" idx="13"/>
          </p:nvPr>
        </p:nvSpPr>
        <p:spPr bwMode="auto">
          <a:xfrm>
            <a:off x="468313" y="682625"/>
            <a:ext cx="7308850" cy="487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numCol="1" anchorCtr="0" compatLnSpc="1">
            <a:prstTxWarp prst="textNoShape">
              <a:avLst/>
            </a:prstTxWarp>
          </a:bodyPr>
          <a:lstStyle/>
          <a:p>
            <a:pPr marL="457200" indent="-457200" algn="just"/>
            <a:r>
              <a:rPr lang="en-US" sz="2000" smtClean="0">
                <a:solidFill>
                  <a:srgbClr val="FFFF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2. Celebrate Research Week: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G:\CRW\CRW 2007\Advertising &amp; Logos\RAW logo-reverse-lineCS.eps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lum bright="-47000" contrast="-8000"/>
          </a:blip>
          <a:srcRect/>
          <a:stretch>
            <a:fillRect/>
          </a:stretch>
        </p:blipFill>
        <p:spPr bwMode="auto">
          <a:xfrm>
            <a:off x="1582981" y="2262592"/>
            <a:ext cx="5225782" cy="19154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651" name="Text Placeholder 6"/>
          <p:cNvSpPr>
            <a:spLocks noGrp="1"/>
          </p:cNvSpPr>
          <p:nvPr>
            <p:ph type="body" sz="quarter" idx="10"/>
          </p:nvPr>
        </p:nvSpPr>
        <p:spPr bwMode="auto">
          <a:xfrm>
            <a:off x="363538" y="815975"/>
            <a:ext cx="7315200" cy="542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Aft>
                <a:spcPct val="0"/>
              </a:spcAft>
              <a:buFont typeface="Arial" pitchFamily="34" charset="0"/>
              <a:buNone/>
            </a:pPr>
            <a:r>
              <a:rPr sz="1800" smtClean="0">
                <a:solidFill>
                  <a:schemeClr val="bg1"/>
                </a:solidFill>
              </a:rPr>
              <a:t>Themes</a:t>
            </a:r>
          </a:p>
          <a:p>
            <a:pPr fontAlgn="base">
              <a:spcAft>
                <a:spcPct val="0"/>
              </a:spcAft>
            </a:pPr>
            <a:endParaRPr sz="1600" smtClean="0"/>
          </a:p>
          <a:p>
            <a:pPr fontAlgn="base">
              <a:spcAft>
                <a:spcPct val="0"/>
              </a:spcAft>
            </a:pPr>
            <a:endParaRPr sz="800" smtClean="0"/>
          </a:p>
          <a:p>
            <a:pPr fontAlgn="base">
              <a:spcAft>
                <a:spcPct val="0"/>
              </a:spcAft>
            </a:pPr>
            <a:endParaRPr sz="800" smtClean="0"/>
          </a:p>
          <a:p>
            <a:pPr fontAlgn="base">
              <a:spcAft>
                <a:spcPct val="0"/>
              </a:spcAft>
            </a:pPr>
            <a:endParaRPr sz="800" smtClean="0"/>
          </a:p>
          <a:p>
            <a:pPr lvl="1" indent="-400050" defTabSz="914400"/>
            <a:endParaRPr lang="en-US" smtClean="0">
              <a:ea typeface="WhitneyHTF-Bold"/>
            </a:endParaRPr>
          </a:p>
          <a:p>
            <a:pPr fontAlgn="base">
              <a:spcAft>
                <a:spcPct val="0"/>
              </a:spcAft>
            </a:pPr>
            <a:endParaRPr smtClean="0"/>
          </a:p>
        </p:txBody>
      </p:sp>
      <p:sp>
        <p:nvSpPr>
          <p:cNvPr id="27652" name="Text Placeholder 6"/>
          <p:cNvSpPr>
            <a:spLocks noGrp="1"/>
          </p:cNvSpPr>
          <p:nvPr>
            <p:ph type="body" sz="quarter" idx="13"/>
          </p:nvPr>
        </p:nvSpPr>
        <p:spPr bwMode="auto">
          <a:xfrm>
            <a:off x="322263" y="338138"/>
            <a:ext cx="7308850" cy="625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numCol="1" anchorCtr="0" compatLnSpc="1">
            <a:prstTxWarp prst="textNoShape">
              <a:avLst/>
            </a:prstTxWarp>
          </a:bodyPr>
          <a:lstStyle/>
          <a:p>
            <a:pPr marL="457200" indent="-457200" algn="just"/>
            <a:r>
              <a:rPr lang="en-US" sz="2000" smtClean="0">
                <a:solidFill>
                  <a:srgbClr val="FFFF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2. Celebrate Research Week:</a:t>
            </a:r>
          </a:p>
        </p:txBody>
      </p:sp>
      <p:graphicFrame>
        <p:nvGraphicFramePr>
          <p:cNvPr id="2051" name="Object 10"/>
          <p:cNvGraphicFramePr>
            <a:graphicFrameLocks noChangeAspect="1"/>
          </p:cNvGraphicFramePr>
          <p:nvPr/>
        </p:nvGraphicFramePr>
        <p:xfrm>
          <a:off x="2970213" y="935038"/>
          <a:ext cx="2979737" cy="412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1" name="Acrobat Document" r:id="rId4" imgW="3486116" imgH="5200475" progId="AcroExch.Document.7">
                  <p:embed/>
                </p:oleObj>
              </mc:Choice>
              <mc:Fallback>
                <p:oleObj name="Acrobat Document" r:id="rId4" imgW="3486116" imgH="5200475" progId="AcroExch.Document.7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0213" y="935038"/>
                        <a:ext cx="2979737" cy="412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6" name="Picture 6" descr="C:\Documents and Settings\suleung\Desktop\Collage Project\CRW0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9725" y="1408113"/>
            <a:ext cx="2357438" cy="3097212"/>
          </a:xfrm>
          <a:prstGeom prst="rect">
            <a:avLst/>
          </a:prstGeom>
          <a:noFill/>
          <a:ln w="635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2050" name="Object 9"/>
          <p:cNvGraphicFramePr>
            <a:graphicFrameLocks noChangeAspect="1"/>
          </p:cNvGraphicFramePr>
          <p:nvPr/>
        </p:nvGraphicFramePr>
        <p:xfrm>
          <a:off x="3381375" y="4208463"/>
          <a:ext cx="1812925" cy="234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2" name="Acrobat Document" r:id="rId7" imgW="5829006" imgH="7543506" progId="AcroExch.Document.7">
                  <p:embed/>
                </p:oleObj>
              </mc:Choice>
              <mc:Fallback>
                <p:oleObj name="Acrobat Document" r:id="rId7" imgW="5829006" imgH="7543506" progId="AcroExch.Document.7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1375" y="4208463"/>
                        <a:ext cx="1812925" cy="2346325"/>
                      </a:xfrm>
                      <a:prstGeom prst="rect">
                        <a:avLst/>
                      </a:prstGeom>
                      <a:noFill/>
                      <a:ln w="63500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89663" y="819150"/>
            <a:ext cx="2503487" cy="4945063"/>
          </a:xfrm>
          <a:prstGeom prst="rect">
            <a:avLst/>
          </a:prstGeom>
          <a:noFill/>
          <a:ln w="635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688013" y="2874963"/>
            <a:ext cx="2425700" cy="3413125"/>
          </a:xfrm>
          <a:prstGeom prst="rect">
            <a:avLst/>
          </a:prstGeom>
          <a:noFill/>
          <a:ln w="635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28663" y="3763963"/>
            <a:ext cx="2430462" cy="2674937"/>
          </a:xfrm>
          <a:prstGeom prst="rect">
            <a:avLst/>
          </a:prstGeom>
          <a:noFill/>
          <a:ln w="635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:\CRW\CRW 2007\Advertising &amp; Logos\RAW logo-reverse-lineCS.eps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47000" contrast="-8000"/>
          </a:blip>
          <a:srcRect/>
          <a:stretch>
            <a:fillRect/>
          </a:stretch>
        </p:blipFill>
        <p:spPr bwMode="auto">
          <a:xfrm>
            <a:off x="1723658" y="1840563"/>
            <a:ext cx="5225782" cy="19154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651" name="Text Placeholder 6"/>
          <p:cNvSpPr>
            <a:spLocks noGrp="1"/>
          </p:cNvSpPr>
          <p:nvPr>
            <p:ph type="body" sz="quarter" idx="13"/>
          </p:nvPr>
        </p:nvSpPr>
        <p:spPr bwMode="auto">
          <a:xfrm>
            <a:off x="512763" y="1149350"/>
            <a:ext cx="7839075" cy="3717925"/>
          </a:xfrm>
          <a:ln>
            <a:miter lim="800000"/>
            <a:headEnd/>
            <a:tailEnd/>
          </a:ln>
        </p:spPr>
        <p:txBody>
          <a:bodyPr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buFont typeface="Arial" charset="0"/>
              <a:buNone/>
              <a:defRPr/>
            </a:pPr>
            <a:r>
              <a:rPr lang="en-US" b="0" dirty="0" smtClean="0"/>
              <a:t>Key Events</a:t>
            </a:r>
          </a:p>
          <a:p>
            <a:pPr lvl="1">
              <a:buFont typeface="Arial" charset="0"/>
              <a:buNone/>
              <a:defRPr/>
            </a:pPr>
            <a:endParaRPr lang="en-US" sz="800" b="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b="0" dirty="0" smtClean="0"/>
              <a:t>2010 </a:t>
            </a:r>
          </a:p>
          <a:p>
            <a:pPr>
              <a:buFont typeface="Arial" charset="0"/>
              <a:buNone/>
              <a:defRPr/>
            </a:pPr>
            <a:endParaRPr lang="en-US" sz="800" b="0" dirty="0" smtClean="0"/>
          </a:p>
          <a:p>
            <a:pPr lvl="1">
              <a:buFont typeface="Arial" pitchFamily="34" charset="0"/>
              <a:buChar char="•"/>
              <a:defRPr/>
            </a:pPr>
            <a:r>
              <a:rPr lang="en-US" sz="1600" b="0" dirty="0" smtClean="0"/>
              <a:t>Sport and Society Dialogues associated with Olympic/Paralympic games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1600" b="0" dirty="0" smtClean="0"/>
              <a:t>Quirks and Quarks Question show</a:t>
            </a:r>
          </a:p>
          <a:p>
            <a:pPr lvl="1">
              <a:buFont typeface="Arial" charset="0"/>
              <a:buNone/>
              <a:defRPr/>
            </a:pPr>
            <a:endParaRPr lang="en-US" sz="800" b="0" dirty="0" smtClean="0"/>
          </a:p>
          <a:p>
            <a:pPr lvl="1">
              <a:buFont typeface="Arial" charset="0"/>
              <a:buNone/>
              <a:defRPr/>
            </a:pPr>
            <a:endParaRPr lang="en-US" sz="800" b="0" dirty="0" smtClean="0"/>
          </a:p>
          <a:p>
            <a:pPr>
              <a:buFont typeface="Arial" charset="0"/>
              <a:buNone/>
              <a:defRPr/>
            </a:pPr>
            <a:endParaRPr lang="en-US" sz="800" b="0" dirty="0" smtClean="0"/>
          </a:p>
          <a:p>
            <a:pPr>
              <a:buFont typeface="Arial" charset="0"/>
              <a:buNone/>
              <a:defRPr/>
            </a:pPr>
            <a:endParaRPr lang="en-US" sz="800" b="0" dirty="0" smtClean="0"/>
          </a:p>
          <a:p>
            <a:pPr lvl="1" indent="-400050">
              <a:buFont typeface="Arial" charset="0"/>
              <a:buNone/>
              <a:defRPr/>
            </a:pPr>
            <a:endParaRPr lang="en-US" b="0" dirty="0" smtClean="0"/>
          </a:p>
          <a:p>
            <a:pPr>
              <a:buFont typeface="Arial" charset="0"/>
              <a:buNone/>
              <a:defRPr/>
            </a:pPr>
            <a:endParaRPr lang="en-US" b="0" dirty="0" smtClean="0"/>
          </a:p>
        </p:txBody>
      </p:sp>
      <p:sp>
        <p:nvSpPr>
          <p:cNvPr id="28676" name="Text Placeholder 6"/>
          <p:cNvSpPr>
            <a:spLocks noGrp="1"/>
          </p:cNvSpPr>
          <p:nvPr>
            <p:ph type="body" sz="quarter" idx="13"/>
          </p:nvPr>
        </p:nvSpPr>
        <p:spPr bwMode="auto">
          <a:xfrm>
            <a:off x="468313" y="682625"/>
            <a:ext cx="7308850" cy="487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numCol="1" anchorCtr="0" compatLnSpc="1">
            <a:prstTxWarp prst="textNoShape">
              <a:avLst/>
            </a:prstTxWarp>
          </a:bodyPr>
          <a:lstStyle/>
          <a:p>
            <a:pPr marL="457200" indent="-457200" algn="just"/>
            <a:r>
              <a:rPr lang="en-US" sz="2000" smtClean="0">
                <a:solidFill>
                  <a:srgbClr val="FFFF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2. Celebrate Research Week:</a:t>
            </a:r>
          </a:p>
        </p:txBody>
      </p:sp>
      <p:pic>
        <p:nvPicPr>
          <p:cNvPr id="26629" name="Picture 5" descr="G:\CRW\CRW 2010\Quirks &amp; Quarks\Quirks and Quarks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94363" y="3013075"/>
            <a:ext cx="1368425" cy="1917700"/>
          </a:xfrm>
          <a:prstGeom prst="rect">
            <a:avLst/>
          </a:prstGeom>
          <a:solidFill>
            <a:srgbClr val="102640"/>
          </a:solidFill>
          <a:ln w="635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634" name="Picture 10" descr="G:\Sid Katz\a PP Project\Pics\Sport Society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8313" y="3168650"/>
            <a:ext cx="2735262" cy="1854200"/>
          </a:xfrm>
          <a:prstGeom prst="rect">
            <a:avLst/>
          </a:prstGeom>
          <a:solidFill>
            <a:srgbClr val="102640"/>
          </a:solidFill>
          <a:ln w="635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17663" y="3024188"/>
            <a:ext cx="1362075" cy="2097087"/>
          </a:xfrm>
          <a:prstGeom prst="rect">
            <a:avLst/>
          </a:prstGeom>
          <a:solidFill>
            <a:srgbClr val="102640"/>
          </a:solidFill>
          <a:ln w="6350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:\CRW\CRW 2007\Advertising &amp; Logos\RAW logo-reverse-lineCS.eps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47000" contrast="-8000"/>
          </a:blip>
          <a:srcRect/>
          <a:stretch>
            <a:fillRect/>
          </a:stretch>
        </p:blipFill>
        <p:spPr bwMode="auto">
          <a:xfrm>
            <a:off x="1737725" y="2290728"/>
            <a:ext cx="5225782" cy="19154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651" name="Text Placeholder 6"/>
          <p:cNvSpPr>
            <a:spLocks noGrp="1"/>
          </p:cNvSpPr>
          <p:nvPr>
            <p:ph type="body" sz="quarter" idx="13"/>
          </p:nvPr>
        </p:nvSpPr>
        <p:spPr bwMode="auto">
          <a:xfrm>
            <a:off x="512763" y="1268413"/>
            <a:ext cx="7839075" cy="3717925"/>
          </a:xfrm>
          <a:ln>
            <a:miter lim="800000"/>
            <a:headEnd/>
            <a:tailEnd/>
          </a:ln>
        </p:spPr>
        <p:txBody>
          <a:bodyPr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buFont typeface="Arial" charset="0"/>
              <a:buNone/>
              <a:defRPr/>
            </a:pPr>
            <a:r>
              <a:rPr lang="en-US" b="0" dirty="0" smtClean="0"/>
              <a:t>Key Events</a:t>
            </a:r>
          </a:p>
          <a:p>
            <a:pPr lvl="1">
              <a:buFont typeface="Arial" charset="0"/>
              <a:buNone/>
              <a:defRPr/>
            </a:pPr>
            <a:endParaRPr lang="en-US" sz="800" b="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b="0" dirty="0" smtClean="0"/>
              <a:t>Previous Years</a:t>
            </a:r>
          </a:p>
          <a:p>
            <a:pPr>
              <a:buFont typeface="Arial" charset="0"/>
              <a:buNone/>
              <a:defRPr/>
            </a:pPr>
            <a:endParaRPr lang="en-US" sz="800" b="0" dirty="0" smtClean="0"/>
          </a:p>
          <a:p>
            <a:pPr lvl="1">
              <a:buFont typeface="Arial" pitchFamily="34" charset="0"/>
              <a:buChar char="•"/>
              <a:defRPr/>
            </a:pPr>
            <a:r>
              <a:rPr lang="en-US" sz="1600" b="0" dirty="0" smtClean="0"/>
              <a:t>Royal Commission on the Future of Health Care (Roy </a:t>
            </a:r>
            <a:r>
              <a:rPr lang="en-US" sz="1600" b="0" dirty="0" err="1" smtClean="0"/>
              <a:t>Romanow</a:t>
            </a:r>
            <a:r>
              <a:rPr lang="en-US" sz="1600" b="0" dirty="0" smtClean="0"/>
              <a:t>)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1600" b="0" dirty="0" smtClean="0"/>
              <a:t>Royal Society Symposium on Clean Energy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1600" b="0" dirty="0" smtClean="0"/>
              <a:t>The annual Gala </a:t>
            </a:r>
            <a:endParaRPr lang="en-US" sz="800" b="0" dirty="0" smtClean="0"/>
          </a:p>
          <a:p>
            <a:pPr>
              <a:buFont typeface="Arial" charset="0"/>
              <a:buNone/>
              <a:defRPr/>
            </a:pPr>
            <a:endParaRPr lang="en-US" sz="800" b="0" dirty="0" smtClean="0"/>
          </a:p>
          <a:p>
            <a:pPr>
              <a:buFont typeface="Arial" charset="0"/>
              <a:buNone/>
              <a:defRPr/>
            </a:pPr>
            <a:endParaRPr lang="en-US" sz="800" b="0" dirty="0" smtClean="0"/>
          </a:p>
          <a:p>
            <a:pPr lvl="1" indent="-400050">
              <a:buFont typeface="Arial" charset="0"/>
              <a:buNone/>
              <a:defRPr/>
            </a:pPr>
            <a:endParaRPr lang="en-US" b="0" dirty="0" smtClean="0"/>
          </a:p>
          <a:p>
            <a:pPr>
              <a:buFont typeface="Arial" charset="0"/>
              <a:buNone/>
              <a:defRPr/>
            </a:pPr>
            <a:endParaRPr lang="en-US" b="0" dirty="0" smtClean="0"/>
          </a:p>
        </p:txBody>
      </p:sp>
      <p:sp>
        <p:nvSpPr>
          <p:cNvPr id="29700" name="Text Placeholder 6"/>
          <p:cNvSpPr>
            <a:spLocks noGrp="1"/>
          </p:cNvSpPr>
          <p:nvPr>
            <p:ph type="body" sz="quarter" idx="13"/>
          </p:nvPr>
        </p:nvSpPr>
        <p:spPr bwMode="auto">
          <a:xfrm>
            <a:off x="468313" y="682625"/>
            <a:ext cx="7308850" cy="487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numCol="1" anchorCtr="0" compatLnSpc="1">
            <a:prstTxWarp prst="textNoShape">
              <a:avLst/>
            </a:prstTxWarp>
          </a:bodyPr>
          <a:lstStyle/>
          <a:p>
            <a:pPr marL="457200" indent="-457200" algn="just"/>
            <a:r>
              <a:rPr lang="en-US" sz="2000" smtClean="0">
                <a:solidFill>
                  <a:srgbClr val="FFFF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2. Celebrate Research Week: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71950" y="3624263"/>
            <a:ext cx="1446213" cy="1457325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4375" y="3614738"/>
            <a:ext cx="1473200" cy="14732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0438" y="3617913"/>
            <a:ext cx="1428750" cy="142875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65400" y="3614738"/>
            <a:ext cx="1431925" cy="1431925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Placeholder 6"/>
          <p:cNvSpPr>
            <a:spLocks noGrp="1"/>
          </p:cNvSpPr>
          <p:nvPr>
            <p:ph type="body" sz="quarter" idx="13"/>
          </p:nvPr>
        </p:nvSpPr>
        <p:spPr bwMode="auto">
          <a:xfrm>
            <a:off x="512763" y="1268413"/>
            <a:ext cx="7839075" cy="3963987"/>
          </a:xfrm>
          <a:ln>
            <a:miter lim="800000"/>
            <a:headEnd/>
            <a:tailEnd/>
          </a:ln>
        </p:spPr>
        <p:txBody>
          <a:bodyPr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buFont typeface="+mj-lt"/>
              <a:buAutoNum type="alphaUcPeriod"/>
              <a:defRPr/>
            </a:pPr>
            <a:r>
              <a:rPr lang="en-US" dirty="0" smtClean="0"/>
              <a:t>2006 HABITAT World Urban Forum </a:t>
            </a:r>
          </a:p>
          <a:p>
            <a:pPr>
              <a:buFont typeface="Arial" charset="0"/>
              <a:buNone/>
              <a:defRPr/>
            </a:pPr>
            <a:endParaRPr lang="en-US" b="0" dirty="0" smtClean="0"/>
          </a:p>
          <a:p>
            <a:pPr>
              <a:buFont typeface="Arial" charset="0"/>
              <a:buNone/>
              <a:defRPr/>
            </a:pPr>
            <a:endParaRPr lang="en-US" b="0" dirty="0" smtClean="0"/>
          </a:p>
          <a:p>
            <a:pPr>
              <a:buFont typeface="+mj-lt"/>
              <a:buAutoNum type="alphaUcPeriod"/>
              <a:defRPr/>
            </a:pPr>
            <a:endParaRPr lang="en-US" b="0" dirty="0" smtClean="0"/>
          </a:p>
          <a:p>
            <a:pPr>
              <a:buFont typeface="+mj-lt"/>
              <a:buAutoNum type="alphaUcPeriod"/>
              <a:defRPr/>
            </a:pPr>
            <a:endParaRPr lang="en-US" b="0" dirty="0" smtClean="0"/>
          </a:p>
          <a:p>
            <a:pPr>
              <a:buFont typeface="Arial" charset="0"/>
              <a:buNone/>
              <a:defRPr/>
            </a:pPr>
            <a:endParaRPr lang="en-US" sz="800" b="0" dirty="0" smtClean="0"/>
          </a:p>
          <a:p>
            <a:pPr>
              <a:buFont typeface="Arial" charset="0"/>
              <a:buNone/>
              <a:defRPr/>
            </a:pPr>
            <a:endParaRPr lang="en-US" sz="800" b="0" dirty="0" smtClean="0"/>
          </a:p>
          <a:p>
            <a:pPr lvl="1">
              <a:buFont typeface="Arial" pitchFamily="34" charset="0"/>
              <a:buChar char="•"/>
              <a:defRPr/>
            </a:pPr>
            <a:r>
              <a:rPr lang="en-US" sz="1600" b="0" dirty="0" smtClean="0"/>
              <a:t>In commemoration of the 30</a:t>
            </a:r>
            <a:r>
              <a:rPr lang="en-US" sz="1600" b="0" baseline="30000" dirty="0" smtClean="0"/>
              <a:t>th</a:t>
            </a:r>
            <a:r>
              <a:rPr lang="en-US" sz="1600" b="0" dirty="0" smtClean="0"/>
              <a:t> anniversary of first conference</a:t>
            </a:r>
          </a:p>
          <a:p>
            <a:pPr lvl="1">
              <a:buFont typeface="Arial" pitchFamily="34" charset="0"/>
              <a:buChar char="•"/>
              <a:defRPr/>
            </a:pPr>
            <a:endParaRPr lang="en-US" sz="1600" b="0" dirty="0" smtClean="0"/>
          </a:p>
          <a:p>
            <a:pPr lvl="1">
              <a:buFont typeface="Arial" pitchFamily="34" charset="0"/>
              <a:buChar char="•"/>
              <a:defRPr/>
            </a:pPr>
            <a:r>
              <a:rPr lang="en-US" sz="1600" b="0" dirty="0" smtClean="0"/>
              <a:t>Key events:</a:t>
            </a:r>
          </a:p>
          <a:p>
            <a:pPr lvl="2">
              <a:buFont typeface="Wingdings" pitchFamily="2" charset="2"/>
              <a:buChar char="§"/>
              <a:defRPr/>
            </a:pPr>
            <a:r>
              <a:rPr lang="en-US" sz="1600" b="0" dirty="0" smtClean="0"/>
              <a:t>Symposium on ‘Sport for Peace’ </a:t>
            </a:r>
          </a:p>
          <a:p>
            <a:pPr lvl="2">
              <a:buFont typeface="Wingdings" pitchFamily="2" charset="2"/>
              <a:buChar char="§"/>
              <a:defRPr/>
            </a:pPr>
            <a:r>
              <a:rPr lang="en-US" sz="1600" b="0" dirty="0" smtClean="0"/>
              <a:t>Earth Village – to create an atmosphere of dialogue about</a:t>
            </a:r>
          </a:p>
          <a:p>
            <a:pPr lvl="2" indent="-3175">
              <a:buFont typeface="Arial" charset="0"/>
              <a:buNone/>
              <a:defRPr/>
            </a:pPr>
            <a:r>
              <a:rPr lang="en-US" sz="1600" b="0" dirty="0" smtClean="0"/>
              <a:t> cities and sustainability via music, dance, &amp; theatre </a:t>
            </a:r>
          </a:p>
          <a:p>
            <a:pPr>
              <a:buFont typeface="Arial" charset="0"/>
              <a:buNone/>
              <a:defRPr/>
            </a:pPr>
            <a:endParaRPr lang="en-US" sz="1600" b="0" dirty="0" smtClean="0"/>
          </a:p>
          <a:p>
            <a:pPr>
              <a:buFont typeface="Arial" charset="0"/>
              <a:buNone/>
              <a:defRPr/>
            </a:pPr>
            <a:endParaRPr lang="en-US" sz="800" b="0" dirty="0" smtClean="0"/>
          </a:p>
          <a:p>
            <a:pPr lvl="1" indent="-400050">
              <a:buFont typeface="Arial" charset="0"/>
              <a:buNone/>
              <a:defRPr/>
            </a:pPr>
            <a:endParaRPr lang="en-US" b="0" dirty="0" smtClean="0"/>
          </a:p>
          <a:p>
            <a:pPr>
              <a:buFont typeface="Arial" charset="0"/>
              <a:buNone/>
              <a:defRPr/>
            </a:pPr>
            <a:endParaRPr lang="en-US" b="0" dirty="0" smtClean="0"/>
          </a:p>
        </p:txBody>
      </p:sp>
      <p:sp>
        <p:nvSpPr>
          <p:cNvPr id="30723" name="Text Placeholder 6"/>
          <p:cNvSpPr>
            <a:spLocks noGrp="1"/>
          </p:cNvSpPr>
          <p:nvPr>
            <p:ph type="body" sz="quarter" idx="13"/>
          </p:nvPr>
        </p:nvSpPr>
        <p:spPr bwMode="auto">
          <a:xfrm>
            <a:off x="468313" y="682625"/>
            <a:ext cx="7308850" cy="487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numCol="1" anchorCtr="0" compatLnSpc="1">
            <a:prstTxWarp prst="textNoShape">
              <a:avLst/>
            </a:prstTxWarp>
          </a:bodyPr>
          <a:lstStyle/>
          <a:p>
            <a:pPr marL="457200" indent="-457200" algn="just"/>
            <a:r>
              <a:rPr lang="en-US" sz="2000" smtClean="0">
                <a:solidFill>
                  <a:srgbClr val="FFFF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3. Major Opportunities</a:t>
            </a:r>
          </a:p>
        </p:txBody>
      </p:sp>
      <p:pic>
        <p:nvPicPr>
          <p:cNvPr id="27654" name="Picture 6" descr="G:\Sid Katz\a PP Project\Pics\New Picture (2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5038" y="1792288"/>
            <a:ext cx="4733925" cy="1144587"/>
          </a:xfrm>
          <a:prstGeom prst="rect">
            <a:avLst/>
          </a:prstGeom>
          <a:solidFill>
            <a:srgbClr val="102640"/>
          </a:solidFill>
          <a:ln w="63500">
            <a:solidFill>
              <a:schemeClr val="bg1">
                <a:lumMod val="95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Placeholder 6"/>
          <p:cNvSpPr>
            <a:spLocks noGrp="1"/>
          </p:cNvSpPr>
          <p:nvPr>
            <p:ph type="body" sz="quarter" idx="13"/>
          </p:nvPr>
        </p:nvSpPr>
        <p:spPr bwMode="auto">
          <a:xfrm>
            <a:off x="766763" y="1268413"/>
            <a:ext cx="6913562" cy="3717925"/>
          </a:xfrm>
          <a:ln>
            <a:miter lim="800000"/>
            <a:headEnd/>
            <a:tailEnd/>
          </a:ln>
        </p:spPr>
        <p:txBody>
          <a:bodyPr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buFont typeface="Arial" charset="0"/>
              <a:buAutoNum type="alphaUcPeriod" startAt="2"/>
              <a:defRPr/>
            </a:pPr>
            <a:r>
              <a:rPr lang="en-US" dirty="0" smtClean="0"/>
              <a:t>UBC</a:t>
            </a:r>
            <a:r>
              <a:rPr lang="en-US" b="0" dirty="0" smtClean="0"/>
              <a:t> </a:t>
            </a:r>
            <a:r>
              <a:rPr lang="en-US" dirty="0" smtClean="0"/>
              <a:t>2008 Centenary Celebrations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 lvl="1">
              <a:buFont typeface="Arial" pitchFamily="34" charset="0"/>
              <a:buChar char="•"/>
              <a:defRPr/>
            </a:pPr>
            <a:r>
              <a:rPr lang="en-US" b="0" dirty="0" smtClean="0"/>
              <a:t>100 years since signing of the charter</a:t>
            </a:r>
          </a:p>
          <a:p>
            <a:pPr lvl="1">
              <a:buFont typeface="Arial" pitchFamily="34" charset="0"/>
              <a:buChar char="•"/>
              <a:defRPr/>
            </a:pPr>
            <a:endParaRPr lang="en-US" b="0" dirty="0" smtClean="0"/>
          </a:p>
          <a:p>
            <a:pPr lvl="1">
              <a:buFont typeface="Arial" pitchFamily="34" charset="0"/>
              <a:buChar char="•"/>
              <a:defRPr/>
            </a:pPr>
            <a:r>
              <a:rPr lang="en-US" b="0" dirty="0" smtClean="0"/>
              <a:t>Organized activities related to the work of University</a:t>
            </a:r>
          </a:p>
          <a:p>
            <a:pPr lvl="1">
              <a:buFont typeface="Arial" charset="0"/>
              <a:buNone/>
              <a:defRPr/>
            </a:pPr>
            <a:endParaRPr lang="en-US" b="0" dirty="0" smtClean="0"/>
          </a:p>
          <a:p>
            <a:pPr lvl="2">
              <a:buFont typeface="Arial" charset="0"/>
              <a:buNone/>
              <a:defRPr/>
            </a:pPr>
            <a:endParaRPr lang="en-US" b="0" dirty="0" smtClean="0"/>
          </a:p>
          <a:p>
            <a:pPr lvl="1">
              <a:buFont typeface="Arial" charset="0"/>
              <a:buNone/>
              <a:defRPr/>
            </a:pPr>
            <a:endParaRPr lang="en-US" sz="800" b="0" dirty="0" smtClean="0"/>
          </a:p>
          <a:p>
            <a:pPr lvl="1">
              <a:buFont typeface="Arial" charset="0"/>
              <a:buNone/>
              <a:defRPr/>
            </a:pPr>
            <a:endParaRPr lang="en-US" sz="800" b="0" dirty="0" smtClean="0"/>
          </a:p>
          <a:p>
            <a:pPr>
              <a:buFont typeface="Arial" charset="0"/>
              <a:buNone/>
              <a:defRPr/>
            </a:pPr>
            <a:endParaRPr lang="en-US" sz="800" b="0" dirty="0" smtClean="0"/>
          </a:p>
          <a:p>
            <a:pPr>
              <a:buFont typeface="Arial" charset="0"/>
              <a:buNone/>
              <a:defRPr/>
            </a:pPr>
            <a:endParaRPr lang="en-US" sz="800" b="0" dirty="0" smtClean="0"/>
          </a:p>
          <a:p>
            <a:pPr lvl="1" indent="-400050">
              <a:buFont typeface="Arial" charset="0"/>
              <a:buNone/>
              <a:defRPr/>
            </a:pPr>
            <a:endParaRPr lang="en-US" b="0" dirty="0" smtClean="0"/>
          </a:p>
          <a:p>
            <a:pPr>
              <a:buFont typeface="Arial" charset="0"/>
              <a:buNone/>
              <a:defRPr/>
            </a:pPr>
            <a:endParaRPr lang="en-US" b="0" dirty="0" smtClean="0"/>
          </a:p>
        </p:txBody>
      </p:sp>
      <p:sp>
        <p:nvSpPr>
          <p:cNvPr id="31747" name="Text Placeholder 6"/>
          <p:cNvSpPr>
            <a:spLocks noGrp="1"/>
          </p:cNvSpPr>
          <p:nvPr>
            <p:ph type="body" sz="quarter" idx="13"/>
          </p:nvPr>
        </p:nvSpPr>
        <p:spPr bwMode="auto">
          <a:xfrm>
            <a:off x="468313" y="682625"/>
            <a:ext cx="7308850" cy="487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numCol="1" anchorCtr="0" compatLnSpc="1">
            <a:prstTxWarp prst="textNoShape">
              <a:avLst/>
            </a:prstTxWarp>
          </a:bodyPr>
          <a:lstStyle/>
          <a:p>
            <a:pPr marL="457200" indent="-457200" algn="just"/>
            <a:r>
              <a:rPr lang="en-US" sz="2000" smtClean="0">
                <a:solidFill>
                  <a:srgbClr val="FFFF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3. Major Opportunities</a:t>
            </a:r>
          </a:p>
        </p:txBody>
      </p:sp>
      <p:pic>
        <p:nvPicPr>
          <p:cNvPr id="31748" name="Picture 5" descr="G:\Centenary\Cassie's Documents\Logo\New logo\JPG\UBC100RD_W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413" y="3143250"/>
            <a:ext cx="1781175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Placeholder 4"/>
          <p:cNvSpPr>
            <a:spLocks noGrp="1"/>
          </p:cNvSpPr>
          <p:nvPr>
            <p:ph type="body" sz="quarter" idx="10"/>
          </p:nvPr>
        </p:nvSpPr>
        <p:spPr bwMode="auto">
          <a:xfrm>
            <a:off x="914400" y="1844675"/>
            <a:ext cx="7315200" cy="5429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lnSpcReduction="10000"/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sz="3200" dirty="0" smtClean="0">
                <a:solidFill>
                  <a:srgbClr val="FFFF66"/>
                </a:solidFill>
              </a:rPr>
              <a:t>Purpose</a:t>
            </a:r>
          </a:p>
        </p:txBody>
      </p:sp>
      <p:sp>
        <p:nvSpPr>
          <p:cNvPr id="14339" name="Text Placeholder 6"/>
          <p:cNvSpPr>
            <a:spLocks noGrp="1"/>
          </p:cNvSpPr>
          <p:nvPr>
            <p:ph type="body" sz="quarter" idx="13"/>
          </p:nvPr>
        </p:nvSpPr>
        <p:spPr bwMode="auto">
          <a:xfrm>
            <a:off x="917575" y="2697163"/>
            <a:ext cx="7310438" cy="777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b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To put more University in the Community and </a:t>
            </a:r>
          </a:p>
          <a:p>
            <a:pPr algn="ctr"/>
            <a:r>
              <a:rPr lang="en-US" sz="2000" b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more Community into University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Placeholder 6"/>
          <p:cNvSpPr>
            <a:spLocks noGrp="1"/>
          </p:cNvSpPr>
          <p:nvPr>
            <p:ph type="body" sz="quarter" idx="13"/>
          </p:nvPr>
        </p:nvSpPr>
        <p:spPr bwMode="auto">
          <a:xfrm>
            <a:off x="512763" y="1268413"/>
            <a:ext cx="7839075" cy="3717925"/>
          </a:xfrm>
          <a:ln>
            <a:miter lim="800000"/>
            <a:headEnd/>
            <a:tailEnd/>
          </a:ln>
        </p:spPr>
        <p:txBody>
          <a:bodyPr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buFont typeface="Arial" charset="0"/>
              <a:buAutoNum type="alphaUcPeriod" startAt="2"/>
              <a:defRPr/>
            </a:pPr>
            <a:r>
              <a:rPr lang="en-US" dirty="0" smtClean="0"/>
              <a:t>Centenary Celebrations</a:t>
            </a:r>
          </a:p>
          <a:p>
            <a:pPr marL="800100" lvl="1" indent="-342900">
              <a:buFont typeface="Arial" charset="0"/>
              <a:buNone/>
              <a:defRPr/>
            </a:pPr>
            <a:endParaRPr lang="en-US" b="0" dirty="0" smtClean="0"/>
          </a:p>
          <a:p>
            <a:pPr lvl="1">
              <a:buFont typeface="Arial" pitchFamily="34" charset="0"/>
              <a:buChar char="•"/>
              <a:defRPr/>
            </a:pPr>
            <a:r>
              <a:rPr lang="en-US" b="0" dirty="0" smtClean="0"/>
              <a:t>Key events:</a:t>
            </a:r>
          </a:p>
          <a:p>
            <a:pPr lvl="2">
              <a:buFont typeface="Wingdings" pitchFamily="2" charset="2"/>
              <a:buChar char="§"/>
              <a:defRPr/>
            </a:pPr>
            <a:r>
              <a:rPr lang="en-US" b="0" dirty="0" smtClean="0"/>
              <a:t>Visit of Mohammed </a:t>
            </a:r>
            <a:r>
              <a:rPr lang="en-US" b="0" dirty="0" err="1" smtClean="0"/>
              <a:t>Yunis</a:t>
            </a:r>
            <a:r>
              <a:rPr lang="en-US" b="0" dirty="0" smtClean="0"/>
              <a:t> </a:t>
            </a:r>
          </a:p>
          <a:p>
            <a:pPr lvl="2">
              <a:buFont typeface="Wingdings" pitchFamily="2" charset="2"/>
              <a:buChar char="§"/>
              <a:defRPr/>
            </a:pPr>
            <a:r>
              <a:rPr lang="en-US" b="0" dirty="0" smtClean="0"/>
              <a:t>Michael Smith Nobel Lecture</a:t>
            </a:r>
          </a:p>
          <a:p>
            <a:pPr lvl="2">
              <a:buFont typeface="Wingdings" pitchFamily="2" charset="2"/>
              <a:buChar char="§"/>
              <a:defRPr/>
            </a:pPr>
            <a:r>
              <a:rPr lang="en-US" b="0" dirty="0" smtClean="0"/>
              <a:t>Meeting with local ‘small business’ entrepreneurs</a:t>
            </a:r>
          </a:p>
          <a:p>
            <a:pPr lvl="2">
              <a:buFont typeface="Wingdings" pitchFamily="2" charset="2"/>
              <a:buChar char="§"/>
              <a:defRPr/>
            </a:pPr>
            <a:r>
              <a:rPr lang="en-US" b="0" dirty="0" smtClean="0"/>
              <a:t>Meeting with First Nations leaders</a:t>
            </a:r>
          </a:p>
          <a:p>
            <a:pPr lvl="2">
              <a:buFont typeface="Wingdings" pitchFamily="2" charset="2"/>
              <a:buChar char="§"/>
              <a:defRPr/>
            </a:pPr>
            <a:r>
              <a:rPr lang="en-US" b="0" dirty="0" smtClean="0"/>
              <a:t>Land of the Headhunters – 1914 film by Edward Curtis</a:t>
            </a:r>
          </a:p>
          <a:p>
            <a:pPr lvl="2">
              <a:buFont typeface="Wingdings" pitchFamily="2" charset="2"/>
              <a:buChar char="§"/>
              <a:defRPr/>
            </a:pPr>
            <a:r>
              <a:rPr lang="en-US" b="0" dirty="0" smtClean="0"/>
              <a:t>Gala with Ben Heppner and the CBC Radio Orchestra</a:t>
            </a:r>
          </a:p>
          <a:p>
            <a:pPr lvl="2">
              <a:buFont typeface="Wingdings" pitchFamily="2" charset="2"/>
              <a:buChar char="§"/>
              <a:defRPr/>
            </a:pPr>
            <a:r>
              <a:rPr lang="en-US" b="0" dirty="0" smtClean="0"/>
              <a:t>Commissioned musical piece for orchestra and chorus.  </a:t>
            </a:r>
          </a:p>
          <a:p>
            <a:pPr lvl="2" indent="3175">
              <a:buFont typeface="Arial" charset="0"/>
              <a:buNone/>
              <a:defRPr/>
            </a:pPr>
            <a:r>
              <a:rPr lang="en-US" b="0" dirty="0" smtClean="0"/>
              <a:t>Nominated for a Juno Award (Canadian Grammy)</a:t>
            </a:r>
          </a:p>
          <a:p>
            <a:pPr lvl="2">
              <a:buFont typeface="Arial" charset="0"/>
              <a:buNone/>
              <a:defRPr/>
            </a:pPr>
            <a:endParaRPr lang="en-US" b="0" dirty="0" smtClean="0"/>
          </a:p>
          <a:p>
            <a:pPr lvl="1">
              <a:buFont typeface="Arial" charset="0"/>
              <a:buNone/>
              <a:defRPr/>
            </a:pPr>
            <a:endParaRPr lang="en-US" sz="800" b="0" dirty="0" smtClean="0"/>
          </a:p>
          <a:p>
            <a:pPr lvl="1">
              <a:buFont typeface="Arial" charset="0"/>
              <a:buNone/>
              <a:defRPr/>
            </a:pPr>
            <a:endParaRPr lang="en-US" sz="800" b="0" dirty="0" smtClean="0"/>
          </a:p>
          <a:p>
            <a:pPr>
              <a:buFont typeface="Arial" charset="0"/>
              <a:buNone/>
              <a:defRPr/>
            </a:pPr>
            <a:endParaRPr lang="en-US" sz="800" b="0" dirty="0" smtClean="0"/>
          </a:p>
          <a:p>
            <a:pPr>
              <a:buFont typeface="Arial" charset="0"/>
              <a:buNone/>
              <a:defRPr/>
            </a:pPr>
            <a:endParaRPr lang="en-US" sz="800" b="0" dirty="0" smtClean="0"/>
          </a:p>
          <a:p>
            <a:pPr lvl="1" indent="-400050">
              <a:buFont typeface="Arial" charset="0"/>
              <a:buNone/>
              <a:defRPr/>
            </a:pPr>
            <a:endParaRPr lang="en-US" b="0" dirty="0" smtClean="0"/>
          </a:p>
          <a:p>
            <a:pPr>
              <a:buFont typeface="Arial" charset="0"/>
              <a:buNone/>
              <a:defRPr/>
            </a:pPr>
            <a:endParaRPr lang="en-US" b="0" dirty="0" smtClean="0"/>
          </a:p>
        </p:txBody>
      </p:sp>
      <p:sp>
        <p:nvSpPr>
          <p:cNvPr id="32771" name="Text Placeholder 6"/>
          <p:cNvSpPr>
            <a:spLocks noGrp="1"/>
          </p:cNvSpPr>
          <p:nvPr>
            <p:ph type="body" sz="quarter" idx="13"/>
          </p:nvPr>
        </p:nvSpPr>
        <p:spPr bwMode="auto">
          <a:xfrm>
            <a:off x="468313" y="682625"/>
            <a:ext cx="7308850" cy="487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numCol="1" anchorCtr="0" compatLnSpc="1">
            <a:prstTxWarp prst="textNoShape">
              <a:avLst/>
            </a:prstTxWarp>
          </a:bodyPr>
          <a:lstStyle/>
          <a:p>
            <a:pPr marL="457200" indent="-457200" algn="just"/>
            <a:r>
              <a:rPr lang="en-US" sz="2000" smtClean="0">
                <a:solidFill>
                  <a:srgbClr val="FFFF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3. Major Opportunities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G:\Sid Katz\a PP Project\Pics\Head Hunter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66838" y="3965575"/>
            <a:ext cx="2935287" cy="2633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651" name="Text Placeholder 6"/>
          <p:cNvSpPr>
            <a:spLocks noGrp="1"/>
          </p:cNvSpPr>
          <p:nvPr>
            <p:ph type="body" sz="quarter" idx="13"/>
          </p:nvPr>
        </p:nvSpPr>
        <p:spPr bwMode="auto">
          <a:xfrm>
            <a:off x="512763" y="1268413"/>
            <a:ext cx="7839075" cy="3717925"/>
          </a:xfrm>
          <a:ln>
            <a:miter lim="800000"/>
            <a:headEnd/>
            <a:tailEnd/>
          </a:ln>
        </p:spPr>
        <p:txBody>
          <a:bodyPr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buFont typeface="Arial" charset="0"/>
              <a:buAutoNum type="alphaUcPeriod" startAt="2"/>
              <a:defRPr/>
            </a:pPr>
            <a:r>
              <a:rPr lang="en-US" dirty="0" smtClean="0"/>
              <a:t>Centenary Celebrations</a:t>
            </a:r>
          </a:p>
          <a:p>
            <a:pPr marL="800100" lvl="1" indent="-342900">
              <a:buFont typeface="Arial" charset="0"/>
              <a:buNone/>
              <a:defRPr/>
            </a:pPr>
            <a:endParaRPr lang="en-US" b="0" dirty="0" smtClean="0"/>
          </a:p>
          <a:p>
            <a:pPr lvl="2">
              <a:buFont typeface="Arial" charset="0"/>
              <a:buNone/>
              <a:defRPr/>
            </a:pPr>
            <a:endParaRPr lang="en-US" b="0" dirty="0" smtClean="0"/>
          </a:p>
          <a:p>
            <a:pPr lvl="1">
              <a:buFont typeface="Arial" charset="0"/>
              <a:buNone/>
              <a:defRPr/>
            </a:pPr>
            <a:endParaRPr lang="en-US" sz="800" b="0" dirty="0" smtClean="0"/>
          </a:p>
          <a:p>
            <a:pPr lvl="1">
              <a:buFont typeface="Arial" charset="0"/>
              <a:buNone/>
              <a:defRPr/>
            </a:pPr>
            <a:endParaRPr lang="en-US" sz="800" b="0" dirty="0" smtClean="0"/>
          </a:p>
          <a:p>
            <a:pPr>
              <a:buFont typeface="Arial" charset="0"/>
              <a:buNone/>
              <a:defRPr/>
            </a:pPr>
            <a:endParaRPr lang="en-US" sz="800" b="0" dirty="0" smtClean="0"/>
          </a:p>
          <a:p>
            <a:pPr>
              <a:buFont typeface="Arial" charset="0"/>
              <a:buNone/>
              <a:defRPr/>
            </a:pPr>
            <a:endParaRPr lang="en-US" sz="800" b="0" dirty="0" smtClean="0"/>
          </a:p>
          <a:p>
            <a:pPr lvl="1" indent="-400050">
              <a:buFont typeface="Arial" charset="0"/>
              <a:buNone/>
              <a:defRPr/>
            </a:pPr>
            <a:endParaRPr lang="en-US" b="0" dirty="0" smtClean="0"/>
          </a:p>
          <a:p>
            <a:pPr>
              <a:buFont typeface="Arial" charset="0"/>
              <a:buNone/>
              <a:defRPr/>
            </a:pPr>
            <a:endParaRPr lang="en-US" b="0" dirty="0" smtClean="0"/>
          </a:p>
        </p:txBody>
      </p:sp>
      <p:sp>
        <p:nvSpPr>
          <p:cNvPr id="33796" name="Text Placeholder 6"/>
          <p:cNvSpPr>
            <a:spLocks noGrp="1"/>
          </p:cNvSpPr>
          <p:nvPr>
            <p:ph type="body" sz="quarter" idx="13"/>
          </p:nvPr>
        </p:nvSpPr>
        <p:spPr bwMode="auto">
          <a:xfrm>
            <a:off x="468313" y="682625"/>
            <a:ext cx="7308850" cy="487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numCol="1" anchorCtr="0" compatLnSpc="1">
            <a:prstTxWarp prst="textNoShape">
              <a:avLst/>
            </a:prstTxWarp>
          </a:bodyPr>
          <a:lstStyle/>
          <a:p>
            <a:pPr marL="457200" indent="-457200" algn="just"/>
            <a:r>
              <a:rPr lang="en-US" sz="2000" smtClean="0">
                <a:solidFill>
                  <a:srgbClr val="FFFF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3. Major Opportunities</a:t>
            </a:r>
          </a:p>
        </p:txBody>
      </p:sp>
      <p:pic>
        <p:nvPicPr>
          <p:cNvPr id="48142" name="Picture 14" descr="G:\Tessa's hard drive\Centenary\Images\DrChatman_bi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6238" y="300038"/>
            <a:ext cx="1428750" cy="1428750"/>
          </a:xfrm>
          <a:prstGeom prst="rect">
            <a:avLst/>
          </a:prstGeom>
          <a:noFill/>
          <a:ln w="635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135" name="Picture 7" descr="G:\Tessa's hard drive\Centenary\Images\Blue and Gold Revue\Centenary Gala Group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12913" y="1654175"/>
            <a:ext cx="3762375" cy="2303463"/>
          </a:xfrm>
          <a:prstGeom prst="rect">
            <a:avLst/>
          </a:prstGeom>
          <a:noFill/>
          <a:ln w="635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3074" name="Object 11"/>
          <p:cNvGraphicFramePr>
            <a:graphicFrameLocks noChangeAspect="1"/>
          </p:cNvGraphicFramePr>
          <p:nvPr/>
        </p:nvGraphicFramePr>
        <p:xfrm>
          <a:off x="4486275" y="3311525"/>
          <a:ext cx="1884363" cy="325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8" name="Acrobat Document" r:id="rId6" imgW="4076542" imgH="7057994" progId="AcroExch.Document.7">
                  <p:embed/>
                </p:oleObj>
              </mc:Choice>
              <mc:Fallback>
                <p:oleObj name="Acrobat Document" r:id="rId6" imgW="4076542" imgH="7057994" progId="AcroExch.Document.7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6275" y="3311525"/>
                        <a:ext cx="1884363" cy="3259138"/>
                      </a:xfrm>
                      <a:prstGeom prst="rect">
                        <a:avLst/>
                      </a:prstGeom>
                      <a:noFill/>
                      <a:ln w="63500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12"/>
          <p:cNvGraphicFramePr>
            <a:graphicFrameLocks noChangeAspect="1"/>
          </p:cNvGraphicFramePr>
          <p:nvPr/>
        </p:nvGraphicFramePr>
        <p:xfrm>
          <a:off x="5130800" y="233363"/>
          <a:ext cx="2881313" cy="258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9" name="Acrobat Document" r:id="rId8" imgW="7857871" imgH="7057994" progId="AcroExch.Document.7">
                  <p:embed/>
                </p:oleObj>
              </mc:Choice>
              <mc:Fallback>
                <p:oleObj name="Acrobat Document" r:id="rId8" imgW="7857871" imgH="7057994" progId="AcroExch.Document.7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0800" y="233363"/>
                        <a:ext cx="2881313" cy="2587625"/>
                      </a:xfrm>
                      <a:prstGeom prst="rect">
                        <a:avLst/>
                      </a:prstGeom>
                      <a:noFill/>
                      <a:ln w="63500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143" name="Picture 15" descr="G:\Sid Katz\a PP Project\Pics\Yunus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784975" y="3660775"/>
            <a:ext cx="1966913" cy="2827338"/>
          </a:xfrm>
          <a:prstGeom prst="rect">
            <a:avLst/>
          </a:prstGeom>
          <a:noFill/>
          <a:ln w="635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144" name="Picture 16" descr="G:\Sid Katz\a PP Project\Pics\New Picture (4)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20700" y="3736975"/>
            <a:ext cx="3832225" cy="2363788"/>
          </a:xfrm>
          <a:prstGeom prst="rect">
            <a:avLst/>
          </a:prstGeom>
          <a:noFill/>
          <a:ln w="635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72238" y="163513"/>
            <a:ext cx="2401887" cy="3611562"/>
          </a:xfrm>
          <a:prstGeom prst="rect">
            <a:avLst/>
          </a:prstGeom>
          <a:noFill/>
          <a:ln w="635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058988" y="311150"/>
            <a:ext cx="2286000" cy="1524000"/>
          </a:xfrm>
          <a:prstGeom prst="rect">
            <a:avLst/>
          </a:prstGeom>
          <a:noFill/>
          <a:ln w="6350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131" name="Picture 3" descr="G:\Centenary\Website Photos\BenSteinerHighResJpeg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47650" y="1585913"/>
            <a:ext cx="1674813" cy="2070100"/>
          </a:xfrm>
          <a:prstGeom prst="rect">
            <a:avLst/>
          </a:prstGeom>
          <a:noFill/>
          <a:ln w="635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8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8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Placeholder 6"/>
          <p:cNvSpPr>
            <a:spLocks noGrp="1"/>
          </p:cNvSpPr>
          <p:nvPr>
            <p:ph type="body" sz="quarter" idx="13"/>
          </p:nvPr>
        </p:nvSpPr>
        <p:spPr bwMode="auto">
          <a:xfrm>
            <a:off x="512763" y="1268413"/>
            <a:ext cx="7839075" cy="534987"/>
          </a:xfrm>
          <a:ln>
            <a:miter lim="800000"/>
            <a:headEnd/>
            <a:tailEnd/>
          </a:ln>
        </p:spPr>
        <p:txBody>
          <a:bodyPr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C.  Olympic/Paralympic Education Program</a:t>
            </a:r>
          </a:p>
          <a:p>
            <a:pPr marL="800100" lvl="1" indent="-342900">
              <a:buFont typeface="Arial" charset="0"/>
              <a:buNone/>
              <a:defRPr/>
            </a:pPr>
            <a:endParaRPr lang="en-US" b="0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 </a:t>
            </a:r>
            <a:endParaRPr lang="en-US" sz="800" b="0" dirty="0" smtClean="0"/>
          </a:p>
          <a:p>
            <a:pPr lvl="1">
              <a:buFont typeface="Arial" charset="0"/>
              <a:buNone/>
              <a:defRPr/>
            </a:pPr>
            <a:endParaRPr lang="en-US" sz="800" b="0" dirty="0" smtClean="0"/>
          </a:p>
          <a:p>
            <a:pPr>
              <a:buFont typeface="Arial" charset="0"/>
              <a:buNone/>
              <a:defRPr/>
            </a:pPr>
            <a:endParaRPr lang="en-US" sz="800" b="0" dirty="0" smtClean="0"/>
          </a:p>
          <a:p>
            <a:pPr>
              <a:buFont typeface="Arial" charset="0"/>
              <a:buNone/>
              <a:defRPr/>
            </a:pPr>
            <a:endParaRPr lang="en-US" sz="800" b="0" dirty="0" smtClean="0"/>
          </a:p>
          <a:p>
            <a:pPr lvl="1" indent="-400050">
              <a:buFont typeface="Arial" charset="0"/>
              <a:buNone/>
              <a:defRPr/>
            </a:pPr>
            <a:endParaRPr lang="en-US" b="0" dirty="0" smtClean="0"/>
          </a:p>
          <a:p>
            <a:pPr>
              <a:buFont typeface="Arial" charset="0"/>
              <a:buNone/>
              <a:defRPr/>
            </a:pPr>
            <a:endParaRPr lang="en-US" b="0" dirty="0" smtClean="0"/>
          </a:p>
        </p:txBody>
      </p:sp>
      <p:sp>
        <p:nvSpPr>
          <p:cNvPr id="34819" name="Text Placeholder 6"/>
          <p:cNvSpPr>
            <a:spLocks noGrp="1"/>
          </p:cNvSpPr>
          <p:nvPr>
            <p:ph type="body" sz="quarter" idx="13"/>
          </p:nvPr>
        </p:nvSpPr>
        <p:spPr bwMode="auto">
          <a:xfrm>
            <a:off x="468313" y="682625"/>
            <a:ext cx="7308850" cy="487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numCol="1" anchorCtr="0" compatLnSpc="1">
            <a:prstTxWarp prst="textNoShape">
              <a:avLst/>
            </a:prstTxWarp>
          </a:bodyPr>
          <a:lstStyle/>
          <a:p>
            <a:pPr marL="457200" indent="-457200" algn="just"/>
            <a:r>
              <a:rPr lang="en-US" sz="2000" smtClean="0">
                <a:solidFill>
                  <a:srgbClr val="FFFF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3. Major Opportunities</a:t>
            </a:r>
          </a:p>
        </p:txBody>
      </p:sp>
      <p:sp>
        <p:nvSpPr>
          <p:cNvPr id="34820" name="Text Placeholder 6"/>
          <p:cNvSpPr>
            <a:spLocks noGrp="1"/>
          </p:cNvSpPr>
          <p:nvPr>
            <p:ph type="body" sz="quarter" idx="13"/>
          </p:nvPr>
        </p:nvSpPr>
        <p:spPr bwMode="auto">
          <a:xfrm>
            <a:off x="614363" y="1751013"/>
            <a:ext cx="7308850" cy="487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buFont typeface="Arial" pitchFamily="34" charset="0"/>
              <a:buChar char="•"/>
            </a:pPr>
            <a:r>
              <a:rPr lang="en-US" sz="1600" b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Dialogues on key issues associated with the Olympics/Paralympics</a:t>
            </a:r>
          </a:p>
        </p:txBody>
      </p:sp>
      <p:sp>
        <p:nvSpPr>
          <p:cNvPr id="34821" name="Text Placeholder 7"/>
          <p:cNvSpPr>
            <a:spLocks noGrp="1"/>
          </p:cNvSpPr>
          <p:nvPr>
            <p:ph type="body" sz="quarter" idx="16"/>
          </p:nvPr>
        </p:nvSpPr>
        <p:spPr bwMode="auto">
          <a:xfrm>
            <a:off x="614363" y="2206625"/>
            <a:ext cx="8356600" cy="74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dist"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smtClean="0">
                <a:latin typeface="Verdana" pitchFamily="34" charset="0"/>
                <a:ea typeface="Verdana" pitchFamily="34" charset="0"/>
                <a:cs typeface="Verdana" pitchFamily="34" charset="0"/>
              </a:rPr>
              <a:t>Feature Olympians and Paralympians who have used their celebrity to</a:t>
            </a:r>
          </a:p>
          <a:p>
            <a:pPr lvl="1" indent="-347663"/>
            <a:r>
              <a:rPr lang="en-US" sz="160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make a difference to the games</a:t>
            </a:r>
          </a:p>
        </p:txBody>
      </p:sp>
      <p:sp>
        <p:nvSpPr>
          <p:cNvPr id="34822" name="Text Placeholder 8"/>
          <p:cNvSpPr>
            <a:spLocks noGrp="1"/>
          </p:cNvSpPr>
          <p:nvPr>
            <p:ph type="body" sz="quarter" idx="17"/>
          </p:nvPr>
        </p:nvSpPr>
        <p:spPr bwMode="auto">
          <a:xfrm>
            <a:off x="614363" y="2905125"/>
            <a:ext cx="7300912" cy="409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pitchFamily="34" charset="0"/>
              <a:buChar char="•"/>
            </a:pPr>
            <a:r>
              <a:rPr lang="en-US" sz="1600" smtClean="0">
                <a:latin typeface="Verdana" pitchFamily="34" charset="0"/>
                <a:ea typeface="Verdana" pitchFamily="34" charset="0"/>
                <a:cs typeface="Verdana" pitchFamily="34" charset="0"/>
              </a:rPr>
              <a:t>To ask and answer the key questions associated with the Olympic Games</a:t>
            </a:r>
          </a:p>
          <a:p>
            <a:pPr>
              <a:buFont typeface="Arial" pitchFamily="34" charset="0"/>
              <a:buChar char="•"/>
            </a:pPr>
            <a:endParaRPr lang="en-US" sz="160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7"/>
          </p:nvPr>
        </p:nvSpPr>
        <p:spPr bwMode="auto">
          <a:xfrm>
            <a:off x="614363" y="3317875"/>
            <a:ext cx="7300912" cy="1973263"/>
          </a:xfrm>
          <a:ln>
            <a:miter lim="800000"/>
            <a:headEnd/>
            <a:tailEnd/>
          </a:ln>
        </p:spPr>
        <p:txBody>
          <a:bodyPr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Key Note speakers include: </a:t>
            </a:r>
          </a:p>
          <a:p>
            <a:pPr lvl="2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Richard Pound</a:t>
            </a:r>
          </a:p>
          <a:p>
            <a:pPr lvl="2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Stephen Lewis</a:t>
            </a:r>
          </a:p>
          <a:p>
            <a:pPr lvl="2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Johann Olav Koss</a:t>
            </a:r>
          </a:p>
          <a:p>
            <a:pPr lvl="2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Bruce Kidd</a:t>
            </a:r>
          </a:p>
          <a:p>
            <a:pPr lvl="2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1600" dirty="0" err="1" smtClean="0">
                <a:solidFill>
                  <a:schemeClr val="bg1">
                    <a:lumMod val="9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Wilfried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Lemke </a:t>
            </a:r>
          </a:p>
          <a:p>
            <a:pPr>
              <a:buFont typeface="Arial" pitchFamily="34" charset="0"/>
              <a:buChar char="•"/>
              <a:defRPr/>
            </a:pPr>
            <a:endParaRPr lang="en-US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Placeholder 6"/>
          <p:cNvSpPr>
            <a:spLocks noGrp="1"/>
          </p:cNvSpPr>
          <p:nvPr>
            <p:ph type="body" sz="quarter" idx="13"/>
          </p:nvPr>
        </p:nvSpPr>
        <p:spPr bwMode="auto">
          <a:xfrm>
            <a:off x="512763" y="1268413"/>
            <a:ext cx="7839075" cy="534987"/>
          </a:xfrm>
          <a:ln>
            <a:miter lim="800000"/>
            <a:headEnd/>
            <a:tailEnd/>
          </a:ln>
        </p:spPr>
        <p:txBody>
          <a:bodyPr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C.  Olympic/Paralympic Education Program</a:t>
            </a:r>
          </a:p>
          <a:p>
            <a:pPr marL="800100" lvl="1" indent="-342900">
              <a:buFont typeface="Arial" charset="0"/>
              <a:buNone/>
              <a:defRPr/>
            </a:pPr>
            <a:endParaRPr lang="en-US" b="0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 </a:t>
            </a:r>
            <a:endParaRPr lang="en-US" sz="800" b="0" dirty="0" smtClean="0"/>
          </a:p>
          <a:p>
            <a:pPr lvl="1">
              <a:buFont typeface="Arial" charset="0"/>
              <a:buNone/>
              <a:defRPr/>
            </a:pPr>
            <a:endParaRPr lang="en-US" sz="800" b="0" dirty="0" smtClean="0"/>
          </a:p>
          <a:p>
            <a:pPr>
              <a:buFont typeface="Arial" charset="0"/>
              <a:buNone/>
              <a:defRPr/>
            </a:pPr>
            <a:endParaRPr lang="en-US" sz="800" b="0" dirty="0" smtClean="0"/>
          </a:p>
          <a:p>
            <a:pPr>
              <a:buFont typeface="Arial" charset="0"/>
              <a:buNone/>
              <a:defRPr/>
            </a:pPr>
            <a:endParaRPr lang="en-US" sz="800" b="0" dirty="0" smtClean="0"/>
          </a:p>
          <a:p>
            <a:pPr lvl="1" indent="-400050">
              <a:buFont typeface="Arial" charset="0"/>
              <a:buNone/>
              <a:defRPr/>
            </a:pPr>
            <a:endParaRPr lang="en-US" b="0" dirty="0" smtClean="0"/>
          </a:p>
          <a:p>
            <a:pPr>
              <a:buFont typeface="Arial" charset="0"/>
              <a:buNone/>
              <a:defRPr/>
            </a:pPr>
            <a:endParaRPr lang="en-US" b="0" dirty="0" smtClean="0"/>
          </a:p>
        </p:txBody>
      </p:sp>
      <p:sp>
        <p:nvSpPr>
          <p:cNvPr id="35843" name="Text Placeholder 6"/>
          <p:cNvSpPr>
            <a:spLocks noGrp="1"/>
          </p:cNvSpPr>
          <p:nvPr>
            <p:ph type="body" sz="quarter" idx="13"/>
          </p:nvPr>
        </p:nvSpPr>
        <p:spPr bwMode="auto">
          <a:xfrm>
            <a:off x="468313" y="682625"/>
            <a:ext cx="7308850" cy="487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numCol="1" anchorCtr="0" compatLnSpc="1">
            <a:prstTxWarp prst="textNoShape">
              <a:avLst/>
            </a:prstTxWarp>
          </a:bodyPr>
          <a:lstStyle/>
          <a:p>
            <a:pPr marL="457200" indent="-457200" algn="just"/>
            <a:r>
              <a:rPr lang="en-US" sz="2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3. Major Opportunities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81338" y="411163"/>
            <a:ext cx="3143250" cy="4840287"/>
          </a:xfrm>
          <a:prstGeom prst="rect">
            <a:avLst/>
          </a:prstGeom>
          <a:solidFill>
            <a:srgbClr val="102640"/>
          </a:solidFill>
          <a:ln w="6350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" descr="G:\Sport and Society\Logo\Brochure jpg\Brochure Inside Pag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2263" y="1476375"/>
            <a:ext cx="4745037" cy="3670300"/>
          </a:xfrm>
          <a:prstGeom prst="rect">
            <a:avLst/>
          </a:prstGeom>
          <a:noFill/>
          <a:ln w="635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" descr="G:\Sport and Society\Logo\Brochure jpg\Brochure Back Pag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15025" y="639763"/>
            <a:ext cx="2989263" cy="4624387"/>
          </a:xfrm>
          <a:prstGeom prst="rect">
            <a:avLst/>
          </a:prstGeom>
          <a:solidFill>
            <a:srgbClr val="102640"/>
          </a:solidFill>
          <a:ln w="6350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5" descr="G:\Sport and Society\Photos\Don Erhardt\Right To Play\DON_028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503238"/>
            <a:ext cx="2995612" cy="1992312"/>
          </a:xfrm>
          <a:prstGeom prst="rect">
            <a:avLst/>
          </a:prstGeom>
          <a:noFill/>
          <a:ln w="6350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G:\Sport and Society\Photos\Don Erhardt\Right To Play\DON_054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81625" y="361950"/>
            <a:ext cx="2589213" cy="3890963"/>
          </a:xfrm>
          <a:prstGeom prst="rect">
            <a:avLst/>
          </a:prstGeom>
          <a:noFill/>
          <a:ln w="6350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3" descr="G:\Sport and Society\Photos\Don Erhardt\Right To Play\DON_041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49825" y="3419475"/>
            <a:ext cx="2887663" cy="1920875"/>
          </a:xfrm>
          <a:prstGeom prst="rect">
            <a:avLst/>
          </a:prstGeom>
          <a:noFill/>
          <a:ln w="6350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0" descr="G:\Sid Katz\a PP Project\Pics\Sport Society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35288" y="982663"/>
            <a:ext cx="3030537" cy="2055812"/>
          </a:xfrm>
          <a:prstGeom prst="rect">
            <a:avLst/>
          </a:prstGeom>
          <a:solidFill>
            <a:srgbClr val="102640"/>
          </a:solidFill>
          <a:ln w="635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2" descr="G:\Sport and Society\Photos\Don Erhardt\Right To Play\DON_0310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7675" y="2557463"/>
            <a:ext cx="3800475" cy="2528887"/>
          </a:xfrm>
          <a:prstGeom prst="rect">
            <a:avLst/>
          </a:prstGeom>
          <a:noFill/>
          <a:ln w="635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Placeholder 6"/>
          <p:cNvSpPr>
            <a:spLocks noGrp="1"/>
          </p:cNvSpPr>
          <p:nvPr>
            <p:ph type="body" sz="quarter" idx="13"/>
          </p:nvPr>
        </p:nvSpPr>
        <p:spPr bwMode="auto">
          <a:xfrm>
            <a:off x="512763" y="1268413"/>
            <a:ext cx="7839075" cy="3717925"/>
          </a:xfrm>
          <a:ln>
            <a:miter lim="800000"/>
            <a:headEnd/>
            <a:tailEnd/>
          </a:ln>
        </p:spPr>
        <p:txBody>
          <a:bodyPr lIns="91440" tIns="45720" rIns="91440" bIns="45720" numCol="1" anchorCtr="0" compatLnSpc="1">
            <a:prstTxWarp prst="textNoShape">
              <a:avLst/>
            </a:prstTxWarp>
          </a:bodyPr>
          <a:lstStyle/>
          <a:p>
            <a:pPr marL="400050">
              <a:buFont typeface="Arial" charset="0"/>
              <a:buNone/>
              <a:defRPr/>
            </a:pPr>
            <a:r>
              <a:rPr lang="en-US" b="0" dirty="0" smtClean="0"/>
              <a:t>‘</a:t>
            </a:r>
            <a:r>
              <a:rPr lang="en-US" dirty="0" smtClean="0"/>
              <a:t>Bridge Through Sport’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b="0" dirty="0" smtClean="0"/>
              <a:t>Started as a soccer tournament (visuals)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b="0" dirty="0" smtClean="0"/>
              <a:t>Morphed into a literacy program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b="0" dirty="0" smtClean="0"/>
              <a:t>Reading club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b="0" dirty="0" smtClean="0"/>
              <a:t>Homework club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b="0" dirty="0" smtClean="0"/>
              <a:t>Creative writing program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b="0" dirty="0" smtClean="0"/>
              <a:t>Math/Science club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b="0" dirty="0" smtClean="0"/>
              <a:t>Programs in the schools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b="0" dirty="0" smtClean="0"/>
              <a:t>After school ‘no-homework’ club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b="0" dirty="0" smtClean="0"/>
              <a:t>Primary years program incorporating First Nations language and culture</a:t>
            </a:r>
          </a:p>
          <a:p>
            <a:pPr lvl="1">
              <a:buFont typeface="Arial" charset="0"/>
              <a:buNone/>
              <a:defRPr/>
            </a:pPr>
            <a:endParaRPr lang="en-US" sz="800" b="0" dirty="0" smtClean="0"/>
          </a:p>
          <a:p>
            <a:pPr lvl="1" indent="-400050">
              <a:buFont typeface="Arial" charset="0"/>
              <a:buNone/>
              <a:defRPr/>
            </a:pPr>
            <a:endParaRPr lang="en-US" b="0" dirty="0" smtClean="0"/>
          </a:p>
          <a:p>
            <a:pPr>
              <a:buFont typeface="Arial" charset="0"/>
              <a:buNone/>
              <a:defRPr/>
            </a:pPr>
            <a:endParaRPr lang="en-US" b="0" dirty="0" smtClean="0"/>
          </a:p>
        </p:txBody>
      </p:sp>
      <p:sp>
        <p:nvSpPr>
          <p:cNvPr id="36867" name="Text Placeholder 6"/>
          <p:cNvSpPr>
            <a:spLocks noGrp="1"/>
          </p:cNvSpPr>
          <p:nvPr>
            <p:ph type="body" sz="quarter" idx="13"/>
          </p:nvPr>
        </p:nvSpPr>
        <p:spPr bwMode="auto">
          <a:xfrm>
            <a:off x="468313" y="682625"/>
            <a:ext cx="7308850" cy="487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numCol="1" anchorCtr="0" compatLnSpc="1">
            <a:prstTxWarp prst="textNoShape">
              <a:avLst/>
            </a:prstTxWarp>
          </a:bodyPr>
          <a:lstStyle/>
          <a:p>
            <a:pPr marL="457200" indent="-457200" algn="just"/>
            <a:r>
              <a:rPr lang="en-US" sz="2000" smtClean="0">
                <a:solidFill>
                  <a:srgbClr val="FFFF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4. First Nations Program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Placeholder 6"/>
          <p:cNvSpPr>
            <a:spLocks noGrp="1"/>
          </p:cNvSpPr>
          <p:nvPr>
            <p:ph type="body" sz="quarter" idx="13"/>
          </p:nvPr>
        </p:nvSpPr>
        <p:spPr bwMode="auto">
          <a:xfrm>
            <a:off x="309563" y="5956300"/>
            <a:ext cx="12206287" cy="901700"/>
          </a:xfrm>
          <a:solidFill>
            <a:srgbClr val="142F50"/>
          </a:solidFill>
          <a:ln>
            <a:miter lim="800000"/>
            <a:headEnd/>
            <a:tailEnd/>
          </a:ln>
        </p:spPr>
        <p:txBody>
          <a:bodyPr lIns="91440" tIns="45720" rIns="91440" bIns="45720" numCol="1" anchorCtr="0" compatLnSpc="1">
            <a:prstTxWarp prst="textNoShape">
              <a:avLst/>
            </a:prstTxWarp>
          </a:bodyPr>
          <a:lstStyle/>
          <a:p>
            <a:pPr marL="400050">
              <a:buFont typeface="Arial" charset="0"/>
              <a:buNone/>
              <a:defRPr/>
            </a:pPr>
            <a:r>
              <a:rPr lang="en-US" b="0" dirty="0" smtClean="0"/>
              <a:t>‘</a:t>
            </a:r>
            <a:r>
              <a:rPr lang="en-US" dirty="0" smtClean="0"/>
              <a:t>Bridge Through Sport’</a:t>
            </a:r>
          </a:p>
          <a:p>
            <a:pPr lvl="1">
              <a:buFont typeface="Arial" charset="0"/>
              <a:buNone/>
              <a:defRPr/>
            </a:pPr>
            <a:endParaRPr lang="en-US" sz="800" b="0" dirty="0" smtClean="0"/>
          </a:p>
          <a:p>
            <a:pPr lvl="1" indent="-400050">
              <a:buFont typeface="Arial" charset="0"/>
              <a:buNone/>
              <a:defRPr/>
            </a:pPr>
            <a:endParaRPr lang="en-US" b="0" dirty="0" smtClean="0"/>
          </a:p>
          <a:p>
            <a:pPr>
              <a:buFont typeface="Arial" charset="0"/>
              <a:buNone/>
              <a:defRPr/>
            </a:pPr>
            <a:endParaRPr lang="en-US" b="0" dirty="0" smtClean="0"/>
          </a:p>
        </p:txBody>
      </p:sp>
      <p:sp>
        <p:nvSpPr>
          <p:cNvPr id="37891" name="Text Placeholder 6"/>
          <p:cNvSpPr>
            <a:spLocks noGrp="1"/>
          </p:cNvSpPr>
          <p:nvPr>
            <p:ph type="body" sz="quarter" idx="13"/>
          </p:nvPr>
        </p:nvSpPr>
        <p:spPr bwMode="auto">
          <a:xfrm>
            <a:off x="0" y="5338763"/>
            <a:ext cx="10194925" cy="666750"/>
          </a:xfrm>
          <a:solidFill>
            <a:srgbClr val="142F50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numCol="1" anchorCtr="0" compatLnSpc="1">
            <a:prstTxWarp prst="textNoShape">
              <a:avLst/>
            </a:prstTxWarp>
          </a:bodyPr>
          <a:lstStyle/>
          <a:p>
            <a:pPr marL="457200" indent="-457200" algn="just"/>
            <a:r>
              <a:rPr lang="en-US" sz="2000" smtClean="0">
                <a:solidFill>
                  <a:srgbClr val="FFFF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4. First Nations Program</a:t>
            </a:r>
          </a:p>
        </p:txBody>
      </p:sp>
      <p:pic>
        <p:nvPicPr>
          <p:cNvPr id="36876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" y="180975"/>
            <a:ext cx="3278188" cy="2463800"/>
          </a:xfrm>
          <a:prstGeom prst="rect">
            <a:avLst/>
          </a:prstGeom>
          <a:noFill/>
          <a:ln w="6350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878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375" y="2714625"/>
            <a:ext cx="3317875" cy="2524125"/>
          </a:xfrm>
          <a:prstGeom prst="rect">
            <a:avLst/>
          </a:prstGeom>
          <a:noFill/>
          <a:ln w="6350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880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51538" y="2322513"/>
            <a:ext cx="2832100" cy="2781300"/>
          </a:xfrm>
          <a:prstGeom prst="rect">
            <a:avLst/>
          </a:prstGeom>
          <a:noFill/>
          <a:ln w="6350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875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89638" y="230188"/>
            <a:ext cx="2857500" cy="2147887"/>
          </a:xfrm>
          <a:prstGeom prst="rect">
            <a:avLst/>
          </a:prstGeom>
          <a:noFill/>
          <a:ln w="6350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879" name="Picture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84525" y="2689225"/>
            <a:ext cx="2971800" cy="2489200"/>
          </a:xfrm>
          <a:prstGeom prst="rect">
            <a:avLst/>
          </a:prstGeom>
          <a:noFill/>
          <a:ln w="6350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883" name="Picture 1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1650" y="222250"/>
            <a:ext cx="2852738" cy="2262188"/>
          </a:xfrm>
          <a:prstGeom prst="rect">
            <a:avLst/>
          </a:prstGeom>
          <a:noFill/>
          <a:ln w="6350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6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6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6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6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6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Placeholder 4"/>
          <p:cNvSpPr>
            <a:spLocks noGrp="1"/>
          </p:cNvSpPr>
          <p:nvPr>
            <p:ph type="body" sz="quarter" idx="10"/>
          </p:nvPr>
        </p:nvSpPr>
        <p:spPr bwMode="auto">
          <a:xfrm>
            <a:off x="841375" y="1003300"/>
            <a:ext cx="7315200" cy="542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Aft>
                <a:spcPct val="0"/>
              </a:spcAft>
            </a:pPr>
            <a:r>
              <a:rPr smtClean="0">
                <a:solidFill>
                  <a:srgbClr val="FFFF66"/>
                </a:solidFill>
              </a:rPr>
              <a:t>Summary</a:t>
            </a:r>
          </a:p>
        </p:txBody>
      </p:sp>
      <p:sp>
        <p:nvSpPr>
          <p:cNvPr id="27651" name="Text Placeholder 6"/>
          <p:cNvSpPr>
            <a:spLocks noGrp="1"/>
          </p:cNvSpPr>
          <p:nvPr>
            <p:ph type="body" sz="quarter" idx="13"/>
          </p:nvPr>
        </p:nvSpPr>
        <p:spPr bwMode="auto">
          <a:xfrm>
            <a:off x="755650" y="1855788"/>
            <a:ext cx="7974013" cy="2570162"/>
          </a:xfrm>
          <a:ln>
            <a:miter lim="800000"/>
            <a:headEnd/>
            <a:tailEnd/>
          </a:ln>
        </p:spPr>
        <p:txBody>
          <a:bodyPr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b="0" dirty="0" smtClean="0"/>
              <a:t>Where are we and where are we going?</a:t>
            </a:r>
          </a:p>
          <a:p>
            <a:pPr>
              <a:buFont typeface="Arial" charset="0"/>
              <a:buNone/>
              <a:defRPr/>
            </a:pPr>
            <a:endParaRPr lang="en-US" b="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b="0" dirty="0" smtClean="0"/>
              <a:t>How can these programs best be organized inside the University? </a:t>
            </a:r>
          </a:p>
          <a:p>
            <a:pPr indent="-1588">
              <a:buFont typeface="Arial" charset="0"/>
              <a:buNone/>
              <a:defRPr/>
            </a:pPr>
            <a:endParaRPr lang="en-US" b="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b="0" dirty="0" smtClean="0"/>
              <a:t>How do we pay for these programs?</a:t>
            </a:r>
          </a:p>
          <a:p>
            <a:pPr>
              <a:buFont typeface="Arial" charset="0"/>
              <a:buNone/>
              <a:defRPr/>
            </a:pPr>
            <a:endParaRPr lang="en-US" b="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b="0" dirty="0" smtClean="0"/>
              <a:t>How do we reward those who participate?</a:t>
            </a:r>
          </a:p>
          <a:p>
            <a:pPr>
              <a:buFont typeface="Arial" charset="0"/>
              <a:buNone/>
              <a:defRPr/>
            </a:pPr>
            <a:r>
              <a:rPr lang="en-US" b="0" dirty="0" smtClean="0"/>
              <a:t> </a:t>
            </a:r>
            <a:endParaRPr lang="en-US" b="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Placeholder 4"/>
          <p:cNvSpPr>
            <a:spLocks noGrp="1"/>
          </p:cNvSpPr>
          <p:nvPr>
            <p:ph type="body" sz="quarter" idx="10"/>
          </p:nvPr>
        </p:nvSpPr>
        <p:spPr bwMode="auto">
          <a:xfrm>
            <a:off x="877888" y="1284288"/>
            <a:ext cx="7315200" cy="542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Aft>
                <a:spcPct val="0"/>
              </a:spcAft>
            </a:pPr>
            <a:r>
              <a:rPr smtClean="0">
                <a:solidFill>
                  <a:srgbClr val="FFFF66"/>
                </a:solidFill>
              </a:rPr>
              <a:t>Introduction</a:t>
            </a:r>
          </a:p>
        </p:txBody>
      </p:sp>
      <p:sp>
        <p:nvSpPr>
          <p:cNvPr id="15363" name="Text Placeholder 6"/>
          <p:cNvSpPr>
            <a:spLocks noGrp="1"/>
          </p:cNvSpPr>
          <p:nvPr>
            <p:ph type="body" sz="quarter" idx="13"/>
          </p:nvPr>
        </p:nvSpPr>
        <p:spPr bwMode="auto">
          <a:xfrm>
            <a:off x="893763" y="2157413"/>
            <a:ext cx="7308850" cy="1682750"/>
          </a:xfrm>
          <a:ln>
            <a:miter lim="800000"/>
            <a:headEnd/>
            <a:tailEnd/>
          </a:ln>
        </p:spPr>
        <p:txBody>
          <a:bodyPr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just">
              <a:buFont typeface="Arial" pitchFamily="34" charset="0"/>
              <a:buChar char="•"/>
              <a:defRPr/>
            </a:pPr>
            <a:r>
              <a:rPr lang="en-US" b="0" dirty="0" smtClean="0"/>
              <a:t>Community engagement is replacing ‘service’ as the third  </a:t>
            </a:r>
          </a:p>
          <a:p>
            <a:pPr indent="-1588" algn="just">
              <a:buFont typeface="Arial" charset="0"/>
              <a:buNone/>
              <a:defRPr/>
            </a:pPr>
            <a:r>
              <a:rPr lang="en-US" b="0" dirty="0" smtClean="0"/>
              <a:t>major element in university strategic planning</a:t>
            </a:r>
          </a:p>
          <a:p>
            <a:pPr indent="-1588" algn="just">
              <a:buFont typeface="Arial" charset="0"/>
              <a:buNone/>
              <a:defRPr/>
            </a:pPr>
            <a:endParaRPr lang="en-US" b="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>
              <a:buFont typeface="Arial" pitchFamily="34" charset="0"/>
              <a:buChar char="•"/>
              <a:defRPr/>
            </a:pPr>
            <a:r>
              <a:rPr lang="en-US" b="0" dirty="0" smtClean="0"/>
              <a:t>A number of academics world-wide are becoming interested </a:t>
            </a:r>
          </a:p>
          <a:p>
            <a:pPr indent="-1588" algn="just">
              <a:buFont typeface="Arial" charset="0"/>
              <a:buNone/>
              <a:defRPr/>
            </a:pPr>
            <a:r>
              <a:rPr lang="en-US" b="0" dirty="0" smtClean="0"/>
              <a:t>in how best to carry out community engagement</a:t>
            </a:r>
            <a:endParaRPr lang="en-US" b="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indent="-1588" algn="just">
              <a:buFont typeface="Arial" charset="0"/>
              <a:buNone/>
              <a:defRPr/>
            </a:pPr>
            <a:endParaRPr lang="en-US" b="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Placeholder 4"/>
          <p:cNvSpPr>
            <a:spLocks noGrp="1"/>
          </p:cNvSpPr>
          <p:nvPr>
            <p:ph type="body" sz="quarter" idx="10"/>
          </p:nvPr>
        </p:nvSpPr>
        <p:spPr bwMode="auto">
          <a:xfrm>
            <a:off x="914400" y="1344613"/>
            <a:ext cx="7315200" cy="542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Aft>
                <a:spcPct val="0"/>
              </a:spcAft>
            </a:pPr>
            <a:r>
              <a:rPr smtClean="0">
                <a:solidFill>
                  <a:srgbClr val="FFFF66"/>
                </a:solidFill>
              </a:rPr>
              <a:t>Key Elements</a:t>
            </a:r>
          </a:p>
        </p:txBody>
      </p:sp>
      <p:sp>
        <p:nvSpPr>
          <p:cNvPr id="16387" name="Text Placeholder 6"/>
          <p:cNvSpPr>
            <a:spLocks noGrp="1"/>
          </p:cNvSpPr>
          <p:nvPr>
            <p:ph type="body" sz="quarter" idx="13"/>
          </p:nvPr>
        </p:nvSpPr>
        <p:spPr bwMode="auto">
          <a:xfrm>
            <a:off x="2390775" y="2100263"/>
            <a:ext cx="7058025" cy="393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buFont typeface="Arial" pitchFamily="34" charset="0"/>
              <a:buChar char="•"/>
            </a:pPr>
            <a:r>
              <a:rPr lang="en-US" b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Exchange rather than ‘one way’</a:t>
            </a:r>
          </a:p>
        </p:txBody>
      </p:sp>
      <p:sp>
        <p:nvSpPr>
          <p:cNvPr id="16388" name="Text Placeholder 7"/>
          <p:cNvSpPr>
            <a:spLocks noGrp="1"/>
          </p:cNvSpPr>
          <p:nvPr>
            <p:ph type="body" sz="quarter" idx="16"/>
          </p:nvPr>
        </p:nvSpPr>
        <p:spPr bwMode="auto">
          <a:xfrm>
            <a:off x="2390775" y="2549525"/>
            <a:ext cx="6410325" cy="409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pitchFamily="34" charset="0"/>
              <a:buChar char="•"/>
            </a:pPr>
            <a:r>
              <a:rPr lang="en-US" smtClean="0">
                <a:latin typeface="Verdana" pitchFamily="34" charset="0"/>
                <a:ea typeface="Verdana" pitchFamily="34" charset="0"/>
                <a:cs typeface="Verdana" pitchFamily="34" charset="0"/>
              </a:rPr>
              <a:t>Community Service Learning</a:t>
            </a:r>
          </a:p>
        </p:txBody>
      </p:sp>
      <p:sp>
        <p:nvSpPr>
          <p:cNvPr id="16389" name="Text Placeholder 8"/>
          <p:cNvSpPr>
            <a:spLocks noGrp="1"/>
          </p:cNvSpPr>
          <p:nvPr>
            <p:ph type="body" sz="quarter" idx="17"/>
          </p:nvPr>
        </p:nvSpPr>
        <p:spPr bwMode="auto">
          <a:xfrm>
            <a:off x="2390775" y="3014663"/>
            <a:ext cx="6410325" cy="1838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dist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mtClean="0">
                <a:latin typeface="Verdana" pitchFamily="34" charset="0"/>
                <a:ea typeface="Verdana" pitchFamily="34" charset="0"/>
                <a:cs typeface="Verdana" pitchFamily="34" charset="0"/>
              </a:rPr>
              <a:t>Engaging  ‘undersubscribed audiences’</a:t>
            </a:r>
          </a:p>
          <a:p>
            <a:pPr lvl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New citizens</a:t>
            </a:r>
          </a:p>
          <a:p>
            <a:pPr lvl="1">
              <a:spcAft>
                <a:spcPts val="1200"/>
              </a:spcAft>
              <a:buFont typeface="Wingdings" pitchFamily="2" charset="2"/>
              <a:buChar char="§"/>
            </a:pPr>
            <a:r>
              <a:rPr lang="en-US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Aboriginal Peoples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Placeholder 4"/>
          <p:cNvSpPr>
            <a:spLocks noGrp="1"/>
          </p:cNvSpPr>
          <p:nvPr>
            <p:ph type="body" sz="quarter" idx="10"/>
          </p:nvPr>
        </p:nvSpPr>
        <p:spPr bwMode="auto">
          <a:xfrm>
            <a:off x="817563" y="711200"/>
            <a:ext cx="7315200" cy="542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Aft>
                <a:spcPct val="0"/>
              </a:spcAft>
            </a:pPr>
            <a:r>
              <a:rPr smtClean="0">
                <a:solidFill>
                  <a:srgbClr val="FFFF66"/>
                </a:solidFill>
              </a:rPr>
              <a:t>Overview</a:t>
            </a:r>
          </a:p>
        </p:txBody>
      </p:sp>
      <p:sp>
        <p:nvSpPr>
          <p:cNvPr id="27651" name="Text Placeholder 6"/>
          <p:cNvSpPr>
            <a:spLocks noGrp="1"/>
          </p:cNvSpPr>
          <p:nvPr>
            <p:ph type="body" sz="quarter" idx="13"/>
          </p:nvPr>
        </p:nvSpPr>
        <p:spPr bwMode="auto">
          <a:xfrm>
            <a:off x="1316038" y="1465263"/>
            <a:ext cx="7023100" cy="3825875"/>
          </a:xfrm>
          <a:ln>
            <a:miter lim="800000"/>
            <a:headEnd/>
            <a:tailEnd/>
          </a:ln>
        </p:spPr>
        <p:txBody>
          <a:bodyPr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1600" b="0" dirty="0" smtClean="0"/>
              <a:t>To be instrumental in the delivery of UBC-wide activities </a:t>
            </a:r>
          </a:p>
          <a:p>
            <a:pPr indent="-1588">
              <a:buFont typeface="Arial" charset="0"/>
              <a:buNone/>
              <a:defRPr/>
            </a:pPr>
            <a:r>
              <a:rPr lang="en-US" sz="1600" b="0" dirty="0" smtClean="0"/>
              <a:t>which speak to the goals and directions of the University</a:t>
            </a:r>
          </a:p>
          <a:p>
            <a:pPr>
              <a:buFont typeface="Arial" charset="0"/>
              <a:buNone/>
              <a:defRPr/>
            </a:pPr>
            <a:endParaRPr lang="en-US" sz="1600" b="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sz="1600" b="0" dirty="0" smtClean="0"/>
              <a:t>Act as a catalyst in the development of content which will </a:t>
            </a:r>
          </a:p>
          <a:p>
            <a:pPr indent="-1588">
              <a:buFont typeface="Arial" charset="0"/>
              <a:buNone/>
              <a:defRPr/>
            </a:pPr>
            <a:r>
              <a:rPr lang="en-US" sz="1600" b="0" dirty="0" smtClean="0"/>
              <a:t>increase community engagement both inside and outside UBC</a:t>
            </a:r>
          </a:p>
          <a:p>
            <a:pPr indent="-1588">
              <a:buFont typeface="Arial" charset="0"/>
              <a:buNone/>
              <a:defRPr/>
            </a:pPr>
            <a:endParaRPr lang="en-US" sz="1600" b="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sz="1600" b="0" dirty="0" smtClean="0"/>
              <a:t>Spearhead the development of the community aspects of </a:t>
            </a:r>
          </a:p>
          <a:p>
            <a:pPr indent="-1588">
              <a:buFont typeface="Arial" charset="0"/>
              <a:buNone/>
              <a:defRPr/>
            </a:pPr>
            <a:r>
              <a:rPr lang="en-US" sz="1600" b="0" dirty="0" smtClean="0"/>
              <a:t>the Cultural Precinct</a:t>
            </a:r>
          </a:p>
          <a:p>
            <a:pPr>
              <a:buFont typeface="Arial" charset="0"/>
              <a:buNone/>
              <a:defRPr/>
            </a:pPr>
            <a:endParaRPr lang="en-US" sz="1600" b="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sz="1600" b="0" dirty="0" smtClean="0"/>
              <a:t>Spearhead a strong UBC partnership with the Musqueam </a:t>
            </a:r>
          </a:p>
          <a:p>
            <a:pPr indent="-1588">
              <a:buFont typeface="Arial" charset="0"/>
              <a:buNone/>
              <a:defRPr/>
            </a:pPr>
            <a:r>
              <a:rPr lang="en-US" sz="1600" b="0" dirty="0" smtClean="0"/>
              <a:t>Nation and other First Nations throughout the province</a:t>
            </a:r>
          </a:p>
          <a:p>
            <a:pPr>
              <a:buFont typeface="Arial" charset="0"/>
              <a:buNone/>
              <a:defRPr/>
            </a:pPr>
            <a:r>
              <a:rPr lang="en-US" b="0" dirty="0" smtClean="0"/>
              <a:t> </a:t>
            </a:r>
            <a:endParaRPr lang="en-US" b="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Placeholder 4"/>
          <p:cNvSpPr>
            <a:spLocks noGrp="1"/>
          </p:cNvSpPr>
          <p:nvPr>
            <p:ph type="body" sz="quarter" idx="10"/>
          </p:nvPr>
        </p:nvSpPr>
        <p:spPr bwMode="auto">
          <a:xfrm>
            <a:off x="914400" y="2441575"/>
            <a:ext cx="7315200" cy="542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Aft>
                <a:spcPct val="0"/>
              </a:spcAft>
            </a:pPr>
            <a:r>
              <a:rPr smtClean="0">
                <a:solidFill>
                  <a:srgbClr val="FFFF66"/>
                </a:solidFill>
              </a:rPr>
              <a:t>The Key Programs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Placeholder 6"/>
          <p:cNvSpPr>
            <a:spLocks noGrp="1"/>
          </p:cNvSpPr>
          <p:nvPr>
            <p:ph type="body" sz="quarter" idx="13"/>
          </p:nvPr>
        </p:nvSpPr>
        <p:spPr bwMode="auto">
          <a:xfrm>
            <a:off x="512763" y="1268413"/>
            <a:ext cx="7839075" cy="3717925"/>
          </a:xfrm>
          <a:ln>
            <a:miter lim="800000"/>
            <a:headEnd/>
            <a:tailEnd/>
          </a:ln>
        </p:spPr>
        <p:txBody>
          <a:bodyPr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UBC-Laurier Institution Multiculturalism Lecture</a:t>
            </a:r>
          </a:p>
          <a:p>
            <a:pPr lvl="1">
              <a:buFont typeface="Arial" charset="0"/>
              <a:buNone/>
              <a:defRPr/>
            </a:pPr>
            <a:endParaRPr lang="en-US" sz="800" b="0" dirty="0" smtClean="0"/>
          </a:p>
          <a:p>
            <a:pPr algn="just">
              <a:buFont typeface="Arial" pitchFamily="34" charset="0"/>
              <a:buChar char="•"/>
              <a:defRPr/>
            </a:pPr>
            <a:r>
              <a:rPr lang="en-US" b="0" dirty="0" smtClean="0"/>
              <a:t>One of the key elements of Canada is the increased immigration </a:t>
            </a:r>
          </a:p>
          <a:p>
            <a:pPr indent="-3175" algn="just">
              <a:buFont typeface="Arial" charset="0"/>
              <a:buNone/>
              <a:defRPr/>
            </a:pPr>
            <a:r>
              <a:rPr lang="en-US" b="0" dirty="0" smtClean="0"/>
              <a:t>and increased multiculturalism</a:t>
            </a:r>
          </a:p>
          <a:p>
            <a:pPr algn="just">
              <a:buFont typeface="Arial" charset="0"/>
              <a:buNone/>
              <a:defRPr/>
            </a:pPr>
            <a:endParaRPr lang="en-US" b="0" dirty="0" smtClean="0"/>
          </a:p>
          <a:p>
            <a:pPr algn="just">
              <a:buFont typeface="Arial" pitchFamily="34" charset="0"/>
              <a:buChar char="•"/>
              <a:defRPr/>
            </a:pPr>
            <a:r>
              <a:rPr lang="en-US" b="0" dirty="0" smtClean="0"/>
              <a:t>UBC-Laurier Institution Multiculturalism Lecture celebrates </a:t>
            </a:r>
          </a:p>
          <a:p>
            <a:pPr indent="-3175" algn="just">
              <a:buFont typeface="Arial" charset="0"/>
              <a:buNone/>
              <a:defRPr/>
            </a:pPr>
            <a:r>
              <a:rPr lang="en-US" b="0" dirty="0" smtClean="0"/>
              <a:t>Canada’s diversity by examining the various aspects of today’s </a:t>
            </a:r>
          </a:p>
          <a:p>
            <a:pPr indent="-3175" algn="just">
              <a:buFont typeface="Arial" charset="0"/>
              <a:buNone/>
              <a:defRPr/>
            </a:pPr>
            <a:r>
              <a:rPr lang="en-US" b="0" dirty="0" smtClean="0"/>
              <a:t>multicultural society and brings together speakers from many </a:t>
            </a:r>
          </a:p>
          <a:p>
            <a:pPr indent="-3175" algn="just">
              <a:buFont typeface="Arial" charset="0"/>
              <a:buNone/>
              <a:defRPr/>
            </a:pPr>
            <a:r>
              <a:rPr lang="en-US" b="0" dirty="0" smtClean="0"/>
              <a:t>cultural backgrounds who share their views as Canadians</a:t>
            </a:r>
          </a:p>
          <a:p>
            <a:pPr>
              <a:buFont typeface="Arial" charset="0"/>
              <a:buNone/>
              <a:defRPr/>
            </a:pPr>
            <a:endParaRPr lang="en-US" sz="800" b="0" dirty="0" smtClean="0"/>
          </a:p>
          <a:p>
            <a:pPr lvl="1" indent="-400050">
              <a:buFont typeface="Arial" pitchFamily="34" charset="0"/>
              <a:buChar char="•"/>
              <a:defRPr/>
            </a:pPr>
            <a:endParaRPr lang="en-US" b="0" dirty="0" smtClean="0"/>
          </a:p>
          <a:p>
            <a:pPr lvl="1" indent="-400050">
              <a:buFont typeface="Arial" pitchFamily="34" charset="0"/>
              <a:buChar char="•"/>
              <a:defRPr/>
            </a:pPr>
            <a:endParaRPr lang="en-US" b="0" dirty="0" smtClean="0"/>
          </a:p>
          <a:p>
            <a:pPr>
              <a:buFont typeface="Arial" charset="0"/>
              <a:buNone/>
              <a:defRPr/>
            </a:pPr>
            <a:endParaRPr lang="en-US" b="0" dirty="0" smtClean="0"/>
          </a:p>
        </p:txBody>
      </p:sp>
      <p:sp>
        <p:nvSpPr>
          <p:cNvPr id="19459" name="Text Placeholder 6"/>
          <p:cNvSpPr>
            <a:spLocks noGrp="1"/>
          </p:cNvSpPr>
          <p:nvPr>
            <p:ph type="body" sz="quarter" idx="13"/>
          </p:nvPr>
        </p:nvSpPr>
        <p:spPr bwMode="auto">
          <a:xfrm>
            <a:off x="468313" y="682625"/>
            <a:ext cx="7308850" cy="487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just">
              <a:buFont typeface="Calibri" pitchFamily="34" charset="0"/>
              <a:buAutoNum type="arabicPeriod"/>
            </a:pPr>
            <a:r>
              <a:rPr lang="en-US" sz="2000" smtClean="0">
                <a:solidFill>
                  <a:srgbClr val="FFFF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 Lectures: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Placeholder 6"/>
          <p:cNvSpPr>
            <a:spLocks noGrp="1"/>
          </p:cNvSpPr>
          <p:nvPr>
            <p:ph type="body" sz="quarter" idx="13"/>
          </p:nvPr>
        </p:nvSpPr>
        <p:spPr bwMode="auto">
          <a:xfrm>
            <a:off x="512763" y="1268413"/>
            <a:ext cx="7839075" cy="3717925"/>
          </a:xfrm>
          <a:ln>
            <a:miter lim="800000"/>
            <a:headEnd/>
            <a:tailEnd/>
          </a:ln>
        </p:spPr>
        <p:txBody>
          <a:bodyPr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UBC-Laurier Institution Multiculturalism Lecture</a:t>
            </a:r>
          </a:p>
          <a:p>
            <a:pPr lvl="1">
              <a:buFont typeface="Arial" charset="0"/>
              <a:buNone/>
              <a:defRPr/>
            </a:pPr>
            <a:endParaRPr lang="en-US" sz="800" b="0" dirty="0" smtClean="0"/>
          </a:p>
          <a:p>
            <a:pPr>
              <a:buFont typeface="Arial" charset="0"/>
              <a:buNone/>
              <a:defRPr/>
            </a:pPr>
            <a:endParaRPr lang="en-US" sz="800" b="0" dirty="0" smtClean="0"/>
          </a:p>
          <a:p>
            <a:pPr marL="231775" indent="-231775">
              <a:buFont typeface="Arial" pitchFamily="34" charset="0"/>
              <a:buChar char="•"/>
              <a:defRPr/>
            </a:pPr>
            <a:r>
              <a:rPr lang="en-US" sz="1600" dirty="0" smtClean="0"/>
              <a:t>Wayson Choy </a:t>
            </a:r>
            <a:r>
              <a:rPr lang="en-US" sz="1600" b="0" dirty="0" smtClean="0"/>
              <a:t>2010 - </a:t>
            </a:r>
            <a:r>
              <a:rPr lang="en-CA" sz="1600" b="0" dirty="0" smtClean="0"/>
              <a:t>Navigating Multicultural Realities</a:t>
            </a:r>
            <a:endParaRPr lang="en-US" sz="1600" b="0" dirty="0" smtClean="0"/>
          </a:p>
          <a:p>
            <a:pPr marL="231775" indent="-231775">
              <a:buFont typeface="Arial" pitchFamily="34" charset="0"/>
              <a:buChar char="•"/>
              <a:defRPr/>
            </a:pPr>
            <a:r>
              <a:rPr lang="en-US" sz="1600" dirty="0" smtClean="0"/>
              <a:t>John Ralston Saul </a:t>
            </a:r>
            <a:r>
              <a:rPr lang="en-US" sz="1600" b="0" dirty="0" smtClean="0"/>
              <a:t>2009 - The Aboriginal Peoples and New Canadians: </a:t>
            </a:r>
          </a:p>
          <a:p>
            <a:pPr marL="231775" indent="-3175">
              <a:defRPr/>
            </a:pPr>
            <a:r>
              <a:rPr lang="en-US" sz="1600" b="0" dirty="0" smtClean="0"/>
              <a:t>The Missing Conversation </a:t>
            </a:r>
          </a:p>
          <a:p>
            <a:pPr marL="231775" indent="-231775">
              <a:buFont typeface="Arial" pitchFamily="34" charset="0"/>
              <a:buChar char="•"/>
              <a:defRPr/>
            </a:pPr>
            <a:r>
              <a:rPr lang="en-US" sz="1600" dirty="0" smtClean="0"/>
              <a:t>Will </a:t>
            </a:r>
            <a:r>
              <a:rPr lang="en-US" sz="1600" dirty="0" err="1" smtClean="0"/>
              <a:t>Kymlicka</a:t>
            </a:r>
            <a:r>
              <a:rPr lang="en-US" sz="1600" dirty="0" smtClean="0"/>
              <a:t> </a:t>
            </a:r>
            <a:r>
              <a:rPr lang="en-US" sz="1600" b="0" dirty="0" smtClean="0"/>
              <a:t>2008 - </a:t>
            </a:r>
            <a:r>
              <a:rPr lang="en-CA" sz="1600" b="0" dirty="0" smtClean="0"/>
              <a:t>The Three Lives of Multiculturalism</a:t>
            </a:r>
            <a:endParaRPr lang="en-US" sz="1600" b="0" dirty="0" smtClean="0"/>
          </a:p>
          <a:p>
            <a:pPr marL="231775" indent="-231775">
              <a:buFont typeface="Arial" pitchFamily="34" charset="0"/>
              <a:buChar char="•"/>
              <a:defRPr/>
            </a:pPr>
            <a:r>
              <a:rPr lang="en-US" sz="1600" dirty="0" err="1" smtClean="0"/>
              <a:t>Karim</a:t>
            </a:r>
            <a:r>
              <a:rPr lang="en-US" sz="1600" dirty="0" smtClean="0"/>
              <a:t> H. </a:t>
            </a:r>
            <a:r>
              <a:rPr lang="en-US" sz="1600" dirty="0" err="1" smtClean="0"/>
              <a:t>Karim</a:t>
            </a:r>
            <a:r>
              <a:rPr lang="en-US" sz="1600" dirty="0" smtClean="0"/>
              <a:t> </a:t>
            </a:r>
            <a:r>
              <a:rPr lang="en-US" sz="1600" b="0" dirty="0" smtClean="0"/>
              <a:t>2007 - </a:t>
            </a:r>
            <a:r>
              <a:rPr lang="en-CA" sz="1600" b="0" dirty="0" smtClean="0"/>
              <a:t>Pundits, Pachyderms and Pluralism: The Never </a:t>
            </a:r>
          </a:p>
          <a:p>
            <a:pPr marL="231775" indent="-3175">
              <a:defRPr/>
            </a:pPr>
            <a:r>
              <a:rPr lang="en-CA" sz="1600" b="0" dirty="0" smtClean="0"/>
              <a:t>Ending Debate on Multiculturalism</a:t>
            </a:r>
            <a:endParaRPr lang="en-US" sz="1600" b="0" dirty="0" smtClean="0"/>
          </a:p>
          <a:p>
            <a:pPr marL="231775" indent="-231775">
              <a:buFont typeface="Arial" pitchFamily="34" charset="0"/>
              <a:buChar char="•"/>
              <a:defRPr/>
            </a:pPr>
            <a:r>
              <a:rPr lang="en-US" sz="1600" dirty="0" smtClean="0"/>
              <a:t>Leonie </a:t>
            </a:r>
            <a:r>
              <a:rPr lang="en-US" sz="1600" dirty="0" err="1" smtClean="0"/>
              <a:t>Sandercock</a:t>
            </a:r>
            <a:r>
              <a:rPr lang="en-US" sz="1600" dirty="0" smtClean="0"/>
              <a:t> </a:t>
            </a:r>
            <a:r>
              <a:rPr lang="en-US" sz="1600" b="0" dirty="0" smtClean="0"/>
              <a:t>2006 – Mongrel Cities of the 21</a:t>
            </a:r>
            <a:r>
              <a:rPr lang="en-US" sz="1600" b="0" baseline="30000" dirty="0" smtClean="0"/>
              <a:t>st</a:t>
            </a:r>
            <a:r>
              <a:rPr lang="en-US" sz="1600" b="0" dirty="0" smtClean="0"/>
              <a:t> Century: Is </a:t>
            </a:r>
          </a:p>
          <a:p>
            <a:pPr marL="231775" indent="-3175">
              <a:defRPr/>
            </a:pPr>
            <a:r>
              <a:rPr lang="en-US" sz="1600" b="0" dirty="0" smtClean="0"/>
              <a:t>Multiculturalism the Solution or the Problem?</a:t>
            </a:r>
          </a:p>
          <a:p>
            <a:pPr marL="231775" indent="-231775">
              <a:buFont typeface="Arial" pitchFamily="34" charset="0"/>
              <a:buChar char="•"/>
              <a:defRPr/>
            </a:pPr>
            <a:r>
              <a:rPr lang="en-US" sz="1600" dirty="0" smtClean="0"/>
              <a:t>Roy Miki </a:t>
            </a:r>
            <a:r>
              <a:rPr lang="en-US" sz="1600" b="0" dirty="0" smtClean="0"/>
              <a:t>2005 – Issuing Redress: Personal and Critical Perspective</a:t>
            </a:r>
          </a:p>
          <a:p>
            <a:pPr marL="231775" indent="-231775">
              <a:buFont typeface="Arial" pitchFamily="34" charset="0"/>
              <a:buChar char="•"/>
              <a:defRPr/>
            </a:pPr>
            <a:r>
              <a:rPr lang="en-US" sz="1600" dirty="0" smtClean="0"/>
              <a:t>Mina Shum </a:t>
            </a:r>
            <a:r>
              <a:rPr lang="en-US" sz="1600" b="0" dirty="0" smtClean="0"/>
              <a:t>2004 – New Day Rising: Journey of a Hyphenated Girl</a:t>
            </a:r>
          </a:p>
          <a:p>
            <a:pPr lvl="1" indent="-400050">
              <a:buFont typeface="Arial" pitchFamily="34" charset="0"/>
              <a:buChar char="•"/>
              <a:defRPr/>
            </a:pPr>
            <a:endParaRPr lang="en-US" b="0" dirty="0" smtClean="0"/>
          </a:p>
          <a:p>
            <a:pPr lvl="1" indent="-400050">
              <a:buFont typeface="Arial" pitchFamily="34" charset="0"/>
              <a:buChar char="•"/>
              <a:defRPr/>
            </a:pPr>
            <a:endParaRPr lang="en-US" b="0" dirty="0" smtClean="0"/>
          </a:p>
          <a:p>
            <a:pPr>
              <a:buFont typeface="Arial" charset="0"/>
              <a:buNone/>
              <a:defRPr/>
            </a:pPr>
            <a:endParaRPr lang="en-US" b="0" dirty="0" smtClean="0"/>
          </a:p>
        </p:txBody>
      </p:sp>
      <p:sp>
        <p:nvSpPr>
          <p:cNvPr id="20483" name="Text Placeholder 6"/>
          <p:cNvSpPr>
            <a:spLocks noGrp="1"/>
          </p:cNvSpPr>
          <p:nvPr>
            <p:ph type="body" sz="quarter" idx="13"/>
          </p:nvPr>
        </p:nvSpPr>
        <p:spPr bwMode="auto">
          <a:xfrm>
            <a:off x="468313" y="682625"/>
            <a:ext cx="7308850" cy="487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just">
              <a:buFont typeface="Calibri" pitchFamily="34" charset="0"/>
              <a:buAutoNum type="arabicPeriod"/>
            </a:pPr>
            <a:r>
              <a:rPr lang="en-US" sz="2000" smtClean="0">
                <a:solidFill>
                  <a:srgbClr val="FFFF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 Lectures: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24"/>
          <p:cNvSpPr txBox="1">
            <a:spLocks noChangeArrowheads="1"/>
          </p:cNvSpPr>
          <p:nvPr/>
        </p:nvSpPr>
        <p:spPr bwMode="auto">
          <a:xfrm>
            <a:off x="0" y="5103813"/>
            <a:ext cx="9144000" cy="1754187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en-US" b="1" dirty="0">
              <a:solidFill>
                <a:schemeClr val="bg1"/>
              </a:solidFill>
            </a:endParaRPr>
          </a:p>
          <a:p>
            <a:pPr>
              <a:defRPr/>
            </a:pPr>
            <a:endParaRPr lang="en-US" b="1" dirty="0">
              <a:solidFill>
                <a:schemeClr val="bg1"/>
              </a:solidFill>
            </a:endParaRPr>
          </a:p>
          <a:p>
            <a:pPr>
              <a:defRPr/>
            </a:pPr>
            <a:endParaRPr lang="en-US" b="1" dirty="0">
              <a:solidFill>
                <a:schemeClr val="bg1"/>
              </a:solidFill>
            </a:endParaRPr>
          </a:p>
          <a:p>
            <a:pPr>
              <a:defRPr/>
            </a:pPr>
            <a:endParaRPr lang="en-US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b="1" dirty="0">
                <a:solidFill>
                  <a:srgbClr val="FFFF66"/>
                </a:solidFill>
              </a:rPr>
              <a:t>UBC-Laurier Institution Multiculturalism Lecture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21506" name="Picture 12" descr="C:\Documents and Settings\suleung\Desktop\Multiculturalism Lecture Pics\IMG_2374.JPG"/>
          <p:cNvPicPr>
            <a:picLocks noChangeAspect="1" noChangeArrowheads="1"/>
          </p:cNvPicPr>
          <p:nvPr/>
        </p:nvPicPr>
        <p:blipFill>
          <a:blip r:embed="rId2">
            <a:grayscl/>
          </a:blip>
          <a:srcRect/>
          <a:stretch>
            <a:fillRect/>
          </a:stretch>
        </p:blipFill>
        <p:spPr bwMode="auto">
          <a:xfrm>
            <a:off x="6604000" y="2687638"/>
            <a:ext cx="2247900" cy="3371850"/>
          </a:xfrm>
          <a:prstGeom prst="rect">
            <a:avLst/>
          </a:prstGeom>
          <a:noFill/>
          <a:ln w="1270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507" name="Picture 14" descr="C:\Documents and Settings\suleung\Desktop\Multiculturalism Lecture Pics\IMGP0108a.jpg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1450975" y="593725"/>
            <a:ext cx="4283075" cy="3209925"/>
          </a:xfrm>
          <a:prstGeom prst="rect">
            <a:avLst/>
          </a:prstGeom>
          <a:noFill/>
          <a:ln w="1270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508" name="Picture 8" descr="C:\Documents and Settings\suleung\Desktop\Multiculturalism Lecture Pics\_DSC1896.JPG"/>
          <p:cNvPicPr>
            <a:picLocks noChangeAspect="1" noChangeArrowheads="1"/>
          </p:cNvPicPr>
          <p:nvPr/>
        </p:nvPicPr>
        <p:blipFill>
          <a:blip r:embed="rId4">
            <a:grayscl/>
          </a:blip>
          <a:srcRect/>
          <a:stretch>
            <a:fillRect/>
          </a:stretch>
        </p:blipFill>
        <p:spPr bwMode="auto">
          <a:xfrm>
            <a:off x="219075" y="3602038"/>
            <a:ext cx="3421063" cy="2274887"/>
          </a:xfrm>
          <a:prstGeom prst="rect">
            <a:avLst/>
          </a:prstGeom>
          <a:noFill/>
          <a:ln w="1270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509" name="Picture 15" descr="C:\Documents and Settings\suleung\Desktop\Multiculturalism Lecture Pics\Karim_headshot1.jpg"/>
          <p:cNvPicPr>
            <a:picLocks noChangeAspect="1" noChangeArrowheads="1"/>
          </p:cNvPicPr>
          <p:nvPr/>
        </p:nvPicPr>
        <p:blipFill>
          <a:blip r:embed="rId5">
            <a:grayscl/>
          </a:blip>
          <a:srcRect/>
          <a:stretch>
            <a:fillRect/>
          </a:stretch>
        </p:blipFill>
        <p:spPr bwMode="auto">
          <a:xfrm>
            <a:off x="2579688" y="3205163"/>
            <a:ext cx="2363787" cy="1793875"/>
          </a:xfrm>
          <a:prstGeom prst="rect">
            <a:avLst/>
          </a:prstGeom>
          <a:noFill/>
          <a:ln w="1270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510" name="Picture 21" descr="C:\Documents and Settings\suleung\Desktop\Multiculturalism Lecture Pics\Wayson Choy 100%.jpg"/>
          <p:cNvPicPr>
            <a:picLocks noChangeAspect="1" noChangeArrowheads="1"/>
          </p:cNvPicPr>
          <p:nvPr/>
        </p:nvPicPr>
        <p:blipFill>
          <a:blip r:embed="rId6">
            <a:lum bright="4000"/>
            <a:grayscl/>
          </a:blip>
          <a:srcRect/>
          <a:stretch>
            <a:fillRect/>
          </a:stretch>
        </p:blipFill>
        <p:spPr bwMode="auto">
          <a:xfrm>
            <a:off x="4837113" y="3122613"/>
            <a:ext cx="2055812" cy="2571750"/>
          </a:xfrm>
          <a:prstGeom prst="rect">
            <a:avLst/>
          </a:prstGeom>
          <a:noFill/>
          <a:ln w="1270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512" name="Picture 10" descr="C:\Documents and Settings\suleung\Desktop\Multiculturalism Lecture Pics\_DSC1902.JPG"/>
          <p:cNvPicPr>
            <a:picLocks noChangeAspect="1" noChangeArrowheads="1"/>
          </p:cNvPicPr>
          <p:nvPr/>
        </p:nvPicPr>
        <p:blipFill>
          <a:blip r:embed="rId7">
            <a:grayscl/>
          </a:blip>
          <a:srcRect/>
          <a:stretch>
            <a:fillRect/>
          </a:stretch>
        </p:blipFill>
        <p:spPr bwMode="auto">
          <a:xfrm>
            <a:off x="354013" y="536575"/>
            <a:ext cx="1912937" cy="2876550"/>
          </a:xfrm>
          <a:prstGeom prst="rect">
            <a:avLst/>
          </a:prstGeom>
          <a:noFill/>
          <a:ln w="1270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513" name="Picture 20" descr="C:\Documents and Settings\suleung\Desktop\Multiculturalism Lecture Pics\MinaShum.JPG"/>
          <p:cNvPicPr>
            <a:picLocks noChangeAspect="1" noChangeArrowheads="1"/>
          </p:cNvPicPr>
          <p:nvPr/>
        </p:nvPicPr>
        <p:blipFill>
          <a:blip r:embed="rId8">
            <a:grayscl/>
          </a:blip>
          <a:srcRect/>
          <a:stretch>
            <a:fillRect/>
          </a:stretch>
        </p:blipFill>
        <p:spPr bwMode="auto">
          <a:xfrm>
            <a:off x="5670550" y="427038"/>
            <a:ext cx="2978150" cy="2243137"/>
          </a:xfrm>
          <a:prstGeom prst="rect">
            <a:avLst/>
          </a:prstGeom>
          <a:noFill/>
          <a:ln w="1270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71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3&quot;/&gt;&lt;property id=&quot;20307&quot; value=&quot;263&quot;/&gt;&lt;/object&gt;&lt;object type=&quot;3&quot; unique_id=&quot;10007&quot;&gt;&lt;property id=&quot;20148&quot; value=&quot;5&quot;/&gt;&lt;property id=&quot;20300&quot; value=&quot;Slide 4&quot;/&gt;&lt;property id=&quot;20307&quot; value=&quot;270&quot;/&gt;&lt;/object&gt;&lt;object type=&quot;3&quot; unique_id=&quot;10008&quot;&gt;&lt;property id=&quot;20148&quot; value=&quot;5&quot;/&gt;&lt;property id=&quot;20300&quot; value=&quot;Slide 5&quot;/&gt;&lt;property id=&quot;20307&quot; value=&quot;272&quot;/&gt;&lt;/object&gt;&lt;object type=&quot;3&quot; unique_id=&quot;10009&quot;&gt;&lt;property id=&quot;20148&quot; value=&quot;5&quot;/&gt;&lt;property id=&quot;20300&quot; value=&quot;Slide 6&quot;/&gt;&lt;property id=&quot;20307&quot; value=&quot;273&quot;/&gt;&lt;/object&gt;&lt;object type=&quot;3&quot; unique_id=&quot;10010&quot;&gt;&lt;property id=&quot;20148&quot; value=&quot;5&quot;/&gt;&lt;property id=&quot;20300&quot; value=&quot;Slide 7&quot;/&gt;&lt;property id=&quot;20307&quot; value=&quot;274&quot;/&gt;&lt;/object&gt;&lt;object type=&quot;3&quot; unique_id=&quot;10011&quot;&gt;&lt;property id=&quot;20148&quot; value=&quot;5&quot;/&gt;&lt;property id=&quot;20300&quot; value=&quot;Slide 8&quot;/&gt;&lt;property id=&quot;20307&quot; value=&quot;289&quot;/&gt;&lt;/object&gt;&lt;object type=&quot;3&quot; unique_id=&quot;10012&quot;&gt;&lt;property id=&quot;20148&quot; value=&quot;5&quot;/&gt;&lt;property id=&quot;20300&quot; value=&quot;Slide 9&quot;/&gt;&lt;property id=&quot;20307&quot; value=&quot;287&quot;/&gt;&lt;/object&gt;&lt;object type=&quot;3&quot; unique_id=&quot;10013&quot;&gt;&lt;property id=&quot;20148&quot; value=&quot;5&quot;/&gt;&lt;property id=&quot;20300&quot; value=&quot;Slide 10&quot;/&gt;&lt;property id=&quot;20307&quot; value=&quot;275&quot;/&gt;&lt;/object&gt;&lt;object type=&quot;3&quot; unique_id=&quot;10014&quot;&gt;&lt;property id=&quot;20148&quot; value=&quot;5&quot;/&gt;&lt;property id=&quot;20300&quot; value=&quot;Slide 11&quot;/&gt;&lt;property id=&quot;20307&quot; value=&quot;276&quot;/&gt;&lt;/object&gt;&lt;object type=&quot;3&quot; unique_id=&quot;10015&quot;&gt;&lt;property id=&quot;20148&quot; value=&quot;5&quot;/&gt;&lt;property id=&quot;20300&quot; value=&quot;Slide 12&quot;/&gt;&lt;property id=&quot;20307&quot; value=&quot;288&quot;/&gt;&lt;/object&gt;&lt;object type=&quot;3&quot; unique_id=&quot;10016&quot;&gt;&lt;property id=&quot;20148&quot; value=&quot;5&quot;/&gt;&lt;property id=&quot;20300&quot; value=&quot;Slide 13&quot;/&gt;&lt;property id=&quot;20307&quot; value=&quot;277&quot;/&gt;&lt;/object&gt;&lt;object type=&quot;3&quot; unique_id=&quot;10017&quot;&gt;&lt;property id=&quot;20148&quot; value=&quot;5&quot;/&gt;&lt;property id=&quot;20300&quot; value=&quot;Slide 14&quot;/&gt;&lt;property id=&quot;20307&quot; value=&quot;278&quot;/&gt;&lt;/object&gt;&lt;object type=&quot;3&quot; unique_id=&quot;10018&quot;&gt;&lt;property id=&quot;20148&quot; value=&quot;5&quot;/&gt;&lt;property id=&quot;20300&quot; value=&quot;Slide 15&quot;/&gt;&lt;property id=&quot;20307&quot; value=&quot;279&quot;/&gt;&lt;/object&gt;&lt;object type=&quot;3&quot; unique_id=&quot;10019&quot;&gt;&lt;property id=&quot;20148&quot; value=&quot;5&quot;/&gt;&lt;property id=&quot;20300&quot; value=&quot;Slide 16&quot;/&gt;&lt;property id=&quot;20307&quot; value=&quot;280&quot;/&gt;&lt;/object&gt;&lt;object type=&quot;3&quot; unique_id=&quot;10020&quot;&gt;&lt;property id=&quot;20148&quot; value=&quot;5&quot;/&gt;&lt;property id=&quot;20300&quot; value=&quot;Slide 17&quot;/&gt;&lt;property id=&quot;20307&quot; value=&quot;290&quot;/&gt;&lt;/object&gt;&lt;object type=&quot;3&quot; unique_id=&quot;10021&quot;&gt;&lt;property id=&quot;20148&quot; value=&quot;5&quot;/&gt;&lt;property id=&quot;20300&quot; value=&quot;Slide 18&quot;/&gt;&lt;property id=&quot;20307&quot; value=&quot;281&quot;/&gt;&lt;/object&gt;&lt;object type=&quot;3&quot; unique_id=&quot;10022&quot;&gt;&lt;property id=&quot;20148&quot; value=&quot;5&quot;/&gt;&lt;property id=&quot;20300&quot; value=&quot;Slide 19&quot;/&gt;&lt;property id=&quot;20307&quot; value=&quot;282&quot;/&gt;&lt;/object&gt;&lt;object type=&quot;3&quot; unique_id=&quot;10023&quot;&gt;&lt;property id=&quot;20148&quot; value=&quot;5&quot;/&gt;&lt;property id=&quot;20300&quot; value=&quot;Slide 20&quot;/&gt;&lt;property id=&quot;20307&quot; value=&quot;283&quot;/&gt;&lt;/object&gt;&lt;object type=&quot;3&quot; unique_id=&quot;10024&quot;&gt;&lt;property id=&quot;20148&quot; value=&quot;5&quot;/&gt;&lt;property id=&quot;20300&quot; value=&quot;Slide 21&quot;/&gt;&lt;property id=&quot;20307&quot; value=&quot;291&quot;/&gt;&lt;/object&gt;&lt;object type=&quot;3&quot; unique_id=&quot;10025&quot;&gt;&lt;property id=&quot;20148&quot; value=&quot;5&quot;/&gt;&lt;property id=&quot;20300&quot; value=&quot;Slide 22&quot;/&gt;&lt;property id=&quot;20307&quot; value=&quot;284&quot;/&gt;&lt;/object&gt;&lt;object type=&quot;3&quot; unique_id=&quot;10026&quot;&gt;&lt;property id=&quot;20148&quot; value=&quot;5&quot;/&gt;&lt;property id=&quot;20300&quot; value=&quot;Slide 23&quot;/&gt;&lt;property id=&quot;20307&quot; value=&quot;292&quot;/&gt;&lt;/object&gt;&lt;object type=&quot;3&quot; unique_id=&quot;10027&quot;&gt;&lt;property id=&quot;20148&quot; value=&quot;5&quot;/&gt;&lt;property id=&quot;20300&quot; value=&quot;Slide 24&quot;/&gt;&lt;property id=&quot;20307&quot; value=&quot;293&quot;/&gt;&lt;/object&gt;&lt;object type=&quot;3&quot; unique_id=&quot;10028&quot;&gt;&lt;property id=&quot;20148&quot; value=&quot;5&quot;/&gt;&lt;property id=&quot;20300&quot; value=&quot;Slide 25&quot;/&gt;&lt;property id=&quot;20307&quot; value=&quot;285&quot;/&gt;&lt;/object&gt;&lt;object type=&quot;3&quot; unique_id=&quot;10029&quot;&gt;&lt;property id=&quot;20148&quot; value=&quot;5&quot;/&gt;&lt;property id=&quot;20300&quot; value=&quot;Slide 26&quot;/&gt;&lt;property id=&quot;20307&quot; value=&quot;28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1973</TotalTime>
  <Words>869</Words>
  <Application>Microsoft Office PowerPoint</Application>
  <PresentationFormat>On-screen Show (4:3)</PresentationFormat>
  <Paragraphs>234</Paragraphs>
  <Slides>26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Verdana</vt:lpstr>
      <vt:lpstr>Wingdings</vt:lpstr>
      <vt:lpstr>WhitneyHTF-Bold</vt:lpstr>
      <vt:lpstr>Office Theme</vt:lpstr>
      <vt:lpstr>Adobe 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Jung</dc:creator>
  <cp:lastModifiedBy>Stephen Rubin</cp:lastModifiedBy>
  <cp:revision>259</cp:revision>
  <cp:lastPrinted>2011-09-18T02:38:23Z</cp:lastPrinted>
  <dcterms:created xsi:type="dcterms:W3CDTF">2010-01-13T15:07:27Z</dcterms:created>
  <dcterms:modified xsi:type="dcterms:W3CDTF">2011-09-18T02:48:27Z</dcterms:modified>
</cp:coreProperties>
</file>